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56" r:id="rId2"/>
    <p:sldId id="257" r:id="rId3"/>
    <p:sldId id="259" r:id="rId4"/>
    <p:sldId id="258"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veat" pitchFamily="2" charset="0"/>
      <p:regular r:id="rId25"/>
      <p:bold r:id="rId26"/>
    </p:embeddedFont>
    <p:embeddedFont>
      <p:font typeface="Open Sans" panose="020B0606030504020204" pitchFamily="34" charset="0"/>
      <p:regular r:id="rId27"/>
      <p:bold r:id="rId28"/>
      <p:italic r:id="rId29"/>
      <p:boldItalic r:id="rId30"/>
    </p:embeddedFont>
    <p:embeddedFont>
      <p:font typeface="Open Sans ExtraBold" panose="020B0606030504020204" pitchFamily="34" charset="0"/>
      <p:bold r:id="rId31"/>
      <p:italic r:id="rId32"/>
      <p:boldItalic r:id="rId33"/>
    </p:embeddedFont>
    <p:embeddedFont>
      <p:font typeface="Open Sans Light" panose="020B03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Medium" panose="02000000000000000000" pitchFamily="2" charset="0"/>
      <p:regular r:id="rId42"/>
      <p:bold r:id="rId43"/>
      <p:italic r:id="rId44"/>
      <p:boldItalic r:id="rId45"/>
    </p:embeddedFont>
    <p:embeddedFont>
      <p:font typeface="Roboto Mono Thin" pitchFamily="49" charset="0"/>
      <p:regular r:id="rId46"/>
      <p:bold r:id="rId47"/>
      <p:italic r:id="rId48"/>
      <p:boldItalic r:id="rId49"/>
    </p:embeddedFont>
    <p:embeddedFont>
      <p:font typeface="Roboto Thin"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04">
          <p15:clr>
            <a:srgbClr val="A4A3A4"/>
          </p15:clr>
        </p15:guide>
        <p15:guide id="2" pos="2880">
          <p15:clr>
            <a:srgbClr val="A4A3A4"/>
          </p15:clr>
        </p15:guide>
        <p15:guide id="3" orient="horz" pos="2226">
          <p15:clr>
            <a:srgbClr val="9AA0A6"/>
          </p15:clr>
        </p15:guide>
        <p15:guide id="4" pos="87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445B8B-2E98-4337-B8B7-D7318908AB1E}">
  <a:tblStyle styleId="{F6445B8B-2E98-4337-B8B7-D7318908AB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4"/>
    <p:restoredTop sz="74367"/>
  </p:normalViewPr>
  <p:slideViewPr>
    <p:cSldViewPr snapToGrid="0">
      <p:cViewPr varScale="1">
        <p:scale>
          <a:sx n="100" d="100"/>
          <a:sy n="100" d="100"/>
        </p:scale>
        <p:origin x="1856" y="168"/>
      </p:cViewPr>
      <p:guideLst>
        <p:guide orient="horz" pos="1304"/>
        <p:guide pos="2880"/>
        <p:guide orient="horz" pos="2226"/>
        <p:guide pos="8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025948cb5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025948cb5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33503f36e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33503f36e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endParaRPr sz="10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5bc63d279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5bc63d279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33503f36e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433503f36e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sz="12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04a4170b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04a4170b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1ab3ec7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51ab3ec7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04a4170b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04a4170b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3bc9f524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43bc9f524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43bc9f524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43bc9f524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3bc9f524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3bc9f524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724076d7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4724076d7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e359b0a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e359b0a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49218b291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49218b291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9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a04a4170b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a04a4170b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a025948cb5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a025948cb5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d70c4987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d70c4987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04a4170b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04a4170b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e359b0a2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e359b0a2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6a1ee431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36a1ee431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d70c4987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d70c4987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e359b0a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e359b0a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e359b0a2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e359b0a2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FEFEF"/>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390525" y="2493818"/>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Caveat"/>
              <a:buNone/>
              <a:defRPr sz="4800">
                <a:latin typeface="Caveat"/>
                <a:ea typeface="Caveat"/>
                <a:cs typeface="Caveat"/>
                <a:sym typeface="Cavea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8" name="Google Shape;18;p2"/>
          <p:cNvSpPr txBox="1">
            <a:spLocks noGrp="1"/>
          </p:cNvSpPr>
          <p:nvPr>
            <p:ph type="subTitle" idx="1"/>
          </p:nvPr>
        </p:nvSpPr>
        <p:spPr>
          <a:xfrm>
            <a:off x="390525" y="346367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9" name="Google Shape;19;p2"/>
          <p:cNvSpPr/>
          <p:nvPr/>
        </p:nvSpPr>
        <p:spPr>
          <a:xfrm>
            <a:off x="0" y="-3300"/>
            <a:ext cx="9144000" cy="1077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23" name="Google Shape;23;p3"/>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198689" y="845634"/>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4"/>
          <p:cNvSpPr/>
          <p:nvPr/>
        </p:nvSpPr>
        <p:spPr>
          <a:xfrm>
            <a:off x="0" y="-3300"/>
            <a:ext cx="9144000" cy="93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4"/>
          <p:cNvPicPr preferRelativeResize="0"/>
          <p:nvPr/>
        </p:nvPicPr>
        <p:blipFill>
          <a:blip r:embed="rId2">
            <a:alphaModFix/>
          </a:blip>
          <a:stretch>
            <a:fillRect/>
          </a:stretch>
        </p:blipFill>
        <p:spPr>
          <a:xfrm>
            <a:off x="7726275" y="-57824"/>
            <a:ext cx="1417726" cy="1024276"/>
          </a:xfrm>
          <a:prstGeom prst="rect">
            <a:avLst/>
          </a:prstGeom>
          <a:noFill/>
          <a:ln>
            <a:noFill/>
          </a:ln>
        </p:spPr>
      </p:pic>
      <p:sp>
        <p:nvSpPr>
          <p:cNvPr id="30" name="Google Shape;30;p4"/>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04800" rtl="0">
              <a:lnSpc>
                <a:spcPct val="100000"/>
              </a:lnSpc>
              <a:spcBef>
                <a:spcPts val="160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31" name="Google Shape;31;p4"/>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04800" rtl="0">
              <a:lnSpc>
                <a:spcPct val="100000"/>
              </a:lnSpc>
              <a:spcBef>
                <a:spcPts val="160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32" name="Google Shape;32;p4"/>
          <p:cNvSpPr txBox="1"/>
          <p:nvPr/>
        </p:nvSpPr>
        <p:spPr>
          <a:xfrm>
            <a:off x="0" y="4876840"/>
            <a:ext cx="8894700" cy="29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900">
                <a:solidFill>
                  <a:srgbClr val="2C4A68"/>
                </a:solidFill>
                <a:latin typeface="Open Sans"/>
                <a:ea typeface="Open Sans"/>
                <a:cs typeface="Open Sans"/>
                <a:sym typeface="Open Sans"/>
              </a:rPr>
              <a:t>Rol de la dinámica relacional entre pares y del contexto escolar en la socialización del consumo de sustancias en adolescentes |</a:t>
            </a:r>
            <a:r>
              <a:rPr lang="es-419" sz="900" b="1">
                <a:solidFill>
                  <a:srgbClr val="2C4A68"/>
                </a:solidFill>
                <a:latin typeface="Open Sans"/>
                <a:ea typeface="Open Sans"/>
                <a:cs typeface="Open Sans"/>
                <a:sym typeface="Open Sans"/>
              </a:rPr>
              <a:t> FONDECYT iniciación Nª11190961</a:t>
            </a:r>
            <a:endParaRPr sz="900" b="1">
              <a:solidFill>
                <a:srgbClr val="2C4A68"/>
              </a:solidFill>
              <a:latin typeface="Open Sans"/>
              <a:ea typeface="Open Sans"/>
              <a:cs typeface="Open Sans"/>
              <a:sym typeface="Open Sans"/>
            </a:endParaRPr>
          </a:p>
        </p:txBody>
      </p:sp>
      <p:sp>
        <p:nvSpPr>
          <p:cNvPr id="33" name="Google Shape;33;p4"/>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cxnSp>
        <p:nvCxnSpPr>
          <p:cNvPr id="34" name="Google Shape;34;p4"/>
          <p:cNvCxnSpPr/>
          <p:nvPr/>
        </p:nvCxnSpPr>
        <p:spPr>
          <a:xfrm>
            <a:off x="-5" y="4876850"/>
            <a:ext cx="9158100" cy="0"/>
          </a:xfrm>
          <a:prstGeom prst="straightConnector1">
            <a:avLst/>
          </a:prstGeom>
          <a:noFill/>
          <a:ln w="9525" cap="flat" cmpd="sng">
            <a:solidFill>
              <a:srgbClr val="2C4A68"/>
            </a:solidFill>
            <a:prstDash val="solid"/>
            <a:round/>
            <a:headEnd type="none" w="med" len="med"/>
            <a:tailEnd type="none" w="med" len="med"/>
          </a:ln>
        </p:spPr>
      </p:cxnSp>
      <p:pic>
        <p:nvPicPr>
          <p:cNvPr id="35" name="Google Shape;35;p4"/>
          <p:cNvPicPr preferRelativeResize="0"/>
          <p:nvPr/>
        </p:nvPicPr>
        <p:blipFill>
          <a:blip r:embed="rId3">
            <a:alphaModFix/>
          </a:blip>
          <a:stretch>
            <a:fillRect/>
          </a:stretch>
        </p:blipFill>
        <p:spPr>
          <a:xfrm>
            <a:off x="154300" y="199058"/>
            <a:ext cx="1571932" cy="581799"/>
          </a:xfrm>
          <a:prstGeom prst="rect">
            <a:avLst/>
          </a:prstGeom>
          <a:noFill/>
          <a:ln>
            <a:noFill/>
          </a:ln>
        </p:spPr>
      </p:pic>
      <p:pic>
        <p:nvPicPr>
          <p:cNvPr id="36" name="Google Shape;36;p4"/>
          <p:cNvPicPr preferRelativeResize="0"/>
          <p:nvPr/>
        </p:nvPicPr>
        <p:blipFill>
          <a:blip r:embed="rId4">
            <a:alphaModFix/>
          </a:blip>
          <a:stretch>
            <a:fillRect/>
          </a:stretch>
        </p:blipFill>
        <p:spPr>
          <a:xfrm>
            <a:off x="2002247" y="223475"/>
            <a:ext cx="752552" cy="637848"/>
          </a:xfrm>
          <a:prstGeom prst="rect">
            <a:avLst/>
          </a:prstGeom>
          <a:noFill/>
          <a:ln>
            <a:noFill/>
          </a:ln>
        </p:spPr>
      </p:pic>
      <p:pic>
        <p:nvPicPr>
          <p:cNvPr id="37" name="Google Shape;37;p4"/>
          <p:cNvPicPr preferRelativeResize="0"/>
          <p:nvPr/>
        </p:nvPicPr>
        <p:blipFill>
          <a:blip r:embed="rId5">
            <a:alphaModFix/>
          </a:blip>
          <a:stretch>
            <a:fillRect/>
          </a:stretch>
        </p:blipFill>
        <p:spPr>
          <a:xfrm>
            <a:off x="2743280" y="110156"/>
            <a:ext cx="1571927" cy="6930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5"/>
          <p:cNvSpPr/>
          <p:nvPr/>
        </p:nvSpPr>
        <p:spPr>
          <a:xfrm rot="10800000" flipH="1">
            <a:off x="0" y="1600500"/>
            <a:ext cx="9144000" cy="3543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0" y="1606386"/>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200875" y="966375"/>
            <a:ext cx="87240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2" name="Google Shape;42;p5"/>
          <p:cNvSpPr txBox="1"/>
          <p:nvPr/>
        </p:nvSpPr>
        <p:spPr>
          <a:xfrm>
            <a:off x="0" y="4876840"/>
            <a:ext cx="8894700" cy="29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900">
                <a:solidFill>
                  <a:srgbClr val="2C4A68"/>
                </a:solidFill>
                <a:latin typeface="Open Sans"/>
                <a:ea typeface="Open Sans"/>
                <a:cs typeface="Open Sans"/>
                <a:sym typeface="Open Sans"/>
              </a:rPr>
              <a:t>Rol de la dinámica relacional entre pares y del contexto escolar en la socialización del consumo de sustancias en adolescentes |</a:t>
            </a:r>
            <a:r>
              <a:rPr lang="es-419" sz="900" b="1">
                <a:solidFill>
                  <a:srgbClr val="2C4A68"/>
                </a:solidFill>
                <a:latin typeface="Open Sans"/>
                <a:ea typeface="Open Sans"/>
                <a:cs typeface="Open Sans"/>
                <a:sym typeface="Open Sans"/>
              </a:rPr>
              <a:t> FONDECYT iniciación Nª11190961</a:t>
            </a:r>
            <a:endParaRPr sz="900" b="1">
              <a:solidFill>
                <a:srgbClr val="2C4A68"/>
              </a:solidFill>
              <a:latin typeface="Open Sans"/>
              <a:ea typeface="Open Sans"/>
              <a:cs typeface="Open Sans"/>
              <a:sym typeface="Open Sans"/>
            </a:endParaRPr>
          </a:p>
        </p:txBody>
      </p:sp>
      <p:sp>
        <p:nvSpPr>
          <p:cNvPr id="43" name="Google Shape;43;p5"/>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cxnSp>
        <p:nvCxnSpPr>
          <p:cNvPr id="44" name="Google Shape;44;p5"/>
          <p:cNvCxnSpPr/>
          <p:nvPr/>
        </p:nvCxnSpPr>
        <p:spPr>
          <a:xfrm>
            <a:off x="-5" y="4876850"/>
            <a:ext cx="9158100" cy="0"/>
          </a:xfrm>
          <a:prstGeom prst="straightConnector1">
            <a:avLst/>
          </a:prstGeom>
          <a:noFill/>
          <a:ln w="9525" cap="flat" cmpd="sng">
            <a:solidFill>
              <a:srgbClr val="2C4A68"/>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6"/>
          <p:cNvSpPr txBox="1"/>
          <p:nvPr/>
        </p:nvSpPr>
        <p:spPr>
          <a:xfrm rot="10800000" flipH="1">
            <a:off x="3276600" y="943100"/>
            <a:ext cx="5867400" cy="3930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5400000">
            <a:off x="1353750" y="2842250"/>
            <a:ext cx="39543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title"/>
          </p:nvPr>
        </p:nvSpPr>
        <p:spPr>
          <a:xfrm>
            <a:off x="226078" y="10436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9" name="Google Shape;49;p6"/>
          <p:cNvSpPr txBox="1">
            <a:spLocks noGrp="1"/>
          </p:cNvSpPr>
          <p:nvPr>
            <p:ph type="body" idx="1"/>
          </p:nvPr>
        </p:nvSpPr>
        <p:spPr>
          <a:xfrm>
            <a:off x="226075" y="2145675"/>
            <a:ext cx="2968200" cy="2483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1D343C"/>
              </a:buClr>
              <a:buSzPts val="1200"/>
              <a:buChar char="●"/>
              <a:defRPr sz="1200">
                <a:solidFill>
                  <a:srgbClr val="1D343C"/>
                </a:solidFill>
              </a:defRPr>
            </a:lvl1pPr>
            <a:lvl2pPr marL="914400" lvl="1" indent="-304800">
              <a:lnSpc>
                <a:spcPct val="100000"/>
              </a:lnSpc>
              <a:spcBef>
                <a:spcPts val="1600"/>
              </a:spcBef>
              <a:spcAft>
                <a:spcPts val="0"/>
              </a:spcAft>
              <a:buClr>
                <a:srgbClr val="1D343C"/>
              </a:buClr>
              <a:buSzPts val="1200"/>
              <a:buChar char="○"/>
              <a:defRPr sz="1200">
                <a:solidFill>
                  <a:srgbClr val="1D343C"/>
                </a:solidFill>
              </a:defRPr>
            </a:lvl2pPr>
            <a:lvl3pPr marL="1371600" lvl="2" indent="-304800">
              <a:lnSpc>
                <a:spcPct val="100000"/>
              </a:lnSpc>
              <a:spcBef>
                <a:spcPts val="1600"/>
              </a:spcBef>
              <a:spcAft>
                <a:spcPts val="0"/>
              </a:spcAft>
              <a:buClr>
                <a:srgbClr val="1D343C"/>
              </a:buClr>
              <a:buSzPts val="1200"/>
              <a:buChar char="■"/>
              <a:defRPr sz="1200">
                <a:solidFill>
                  <a:srgbClr val="1D343C"/>
                </a:solidFill>
              </a:defRPr>
            </a:lvl3pPr>
            <a:lvl4pPr marL="1828800" lvl="3" indent="-304800">
              <a:lnSpc>
                <a:spcPct val="100000"/>
              </a:lnSpc>
              <a:spcBef>
                <a:spcPts val="1600"/>
              </a:spcBef>
              <a:spcAft>
                <a:spcPts val="0"/>
              </a:spcAft>
              <a:buClr>
                <a:srgbClr val="1D343C"/>
              </a:buClr>
              <a:buSzPts val="1200"/>
              <a:buChar char="●"/>
              <a:defRPr sz="1200">
                <a:solidFill>
                  <a:srgbClr val="1D343C"/>
                </a:solidFill>
              </a:defRPr>
            </a:lvl4pPr>
            <a:lvl5pPr marL="2286000" lvl="4" indent="-304800">
              <a:lnSpc>
                <a:spcPct val="100000"/>
              </a:lnSpc>
              <a:spcBef>
                <a:spcPts val="1600"/>
              </a:spcBef>
              <a:spcAft>
                <a:spcPts val="0"/>
              </a:spcAft>
              <a:buClr>
                <a:srgbClr val="1D343C"/>
              </a:buClr>
              <a:buSzPts val="1200"/>
              <a:buChar char="○"/>
              <a:defRPr sz="1200">
                <a:solidFill>
                  <a:srgbClr val="1D343C"/>
                </a:solidFill>
              </a:defRPr>
            </a:lvl5pPr>
            <a:lvl6pPr marL="2743200" lvl="5" indent="-304800">
              <a:lnSpc>
                <a:spcPct val="100000"/>
              </a:lnSpc>
              <a:spcBef>
                <a:spcPts val="1600"/>
              </a:spcBef>
              <a:spcAft>
                <a:spcPts val="0"/>
              </a:spcAft>
              <a:buClr>
                <a:srgbClr val="1D343C"/>
              </a:buClr>
              <a:buSzPts val="1200"/>
              <a:buChar char="■"/>
              <a:defRPr sz="1200">
                <a:solidFill>
                  <a:srgbClr val="1D343C"/>
                </a:solidFill>
              </a:defRPr>
            </a:lvl6pPr>
            <a:lvl7pPr marL="3200400" lvl="6" indent="-304800">
              <a:lnSpc>
                <a:spcPct val="100000"/>
              </a:lnSpc>
              <a:spcBef>
                <a:spcPts val="1600"/>
              </a:spcBef>
              <a:spcAft>
                <a:spcPts val="0"/>
              </a:spcAft>
              <a:buClr>
                <a:srgbClr val="1D343C"/>
              </a:buClr>
              <a:buSzPts val="1200"/>
              <a:buChar char="●"/>
              <a:defRPr sz="1200">
                <a:solidFill>
                  <a:srgbClr val="1D343C"/>
                </a:solidFill>
              </a:defRPr>
            </a:lvl7pPr>
            <a:lvl8pPr marL="3657600" lvl="7" indent="-304800">
              <a:lnSpc>
                <a:spcPct val="100000"/>
              </a:lnSpc>
              <a:spcBef>
                <a:spcPts val="1600"/>
              </a:spcBef>
              <a:spcAft>
                <a:spcPts val="0"/>
              </a:spcAft>
              <a:buClr>
                <a:srgbClr val="1D343C"/>
              </a:buClr>
              <a:buSzPts val="1200"/>
              <a:buChar char="○"/>
              <a:defRPr sz="1200">
                <a:solidFill>
                  <a:srgbClr val="1D343C"/>
                </a:solidFill>
              </a:defRPr>
            </a:lvl8pPr>
            <a:lvl9pPr marL="4114800" lvl="8" indent="-304800">
              <a:lnSpc>
                <a:spcPct val="100000"/>
              </a:lnSpc>
              <a:spcBef>
                <a:spcPts val="1600"/>
              </a:spcBef>
              <a:spcAft>
                <a:spcPts val="1600"/>
              </a:spcAft>
              <a:buClr>
                <a:srgbClr val="1D343C"/>
              </a:buClr>
              <a:buSzPts val="1200"/>
              <a:buChar char="■"/>
              <a:defRPr sz="1200">
                <a:solidFill>
                  <a:srgbClr val="1D343C"/>
                </a:solidFill>
              </a:defRPr>
            </a:lvl9pPr>
          </a:lstStyle>
          <a:p>
            <a:endParaRPr/>
          </a:p>
        </p:txBody>
      </p:sp>
      <p:sp>
        <p:nvSpPr>
          <p:cNvPr id="50" name="Google Shape;50;p6"/>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53" name="Google Shape;53;p7"/>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8"/>
          <p:cNvSpPr/>
          <p:nvPr/>
        </p:nvSpPr>
        <p:spPr>
          <a:xfrm flipH="1">
            <a:off x="0" y="914700"/>
            <a:ext cx="4572000" cy="3951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5400000">
            <a:off x="2542225" y="2854375"/>
            <a:ext cx="39513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txBox="1">
            <a:spLocks noGrp="1"/>
          </p:cNvSpPr>
          <p:nvPr>
            <p:ph type="title"/>
          </p:nvPr>
        </p:nvSpPr>
        <p:spPr>
          <a:xfrm>
            <a:off x="189300" y="19189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58" name="Google Shape;58;p8"/>
          <p:cNvSpPr txBox="1">
            <a:spLocks noGrp="1"/>
          </p:cNvSpPr>
          <p:nvPr>
            <p:ph type="subTitle" idx="1"/>
          </p:nvPr>
        </p:nvSpPr>
        <p:spPr>
          <a:xfrm>
            <a:off x="189300" y="3465267"/>
            <a:ext cx="4045200" cy="12351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8"/>
          <p:cNvSpPr txBox="1">
            <a:spLocks noGrp="1"/>
          </p:cNvSpPr>
          <p:nvPr>
            <p:ph type="body" idx="2"/>
          </p:nvPr>
        </p:nvSpPr>
        <p:spPr>
          <a:xfrm>
            <a:off x="4939500" y="1755000"/>
            <a:ext cx="3837000" cy="2664300"/>
          </a:xfrm>
          <a:prstGeom prst="rect">
            <a:avLst/>
          </a:prstGeom>
        </p:spPr>
        <p:txBody>
          <a:bodyPr spcFirstLastPara="1" wrap="square" lIns="91425" tIns="91425" rIns="91425" bIns="91425" anchor="ctr" anchorCtr="0">
            <a:noAutofit/>
          </a:bodyPr>
          <a:lstStyle>
            <a:lvl1pPr marL="457200" lvl="0" indent="-323850">
              <a:lnSpc>
                <a:spcPct val="100000"/>
              </a:lnSpc>
              <a:spcBef>
                <a:spcPts val="0"/>
              </a:spcBef>
              <a:spcAft>
                <a:spcPts val="0"/>
              </a:spcAft>
              <a:buClr>
                <a:srgbClr val="1D343C"/>
              </a:buClr>
              <a:buSzPts val="1500"/>
              <a:buChar char="●"/>
              <a:defRPr sz="1500">
                <a:solidFill>
                  <a:srgbClr val="1D343C"/>
                </a:solidFill>
              </a:defRPr>
            </a:lvl1pPr>
            <a:lvl2pPr marL="914400" lvl="1" indent="-298450">
              <a:lnSpc>
                <a:spcPct val="100000"/>
              </a:lnSpc>
              <a:spcBef>
                <a:spcPts val="1600"/>
              </a:spcBef>
              <a:spcAft>
                <a:spcPts val="0"/>
              </a:spcAft>
              <a:buClr>
                <a:srgbClr val="1D343C"/>
              </a:buClr>
              <a:buSzPts val="1100"/>
              <a:buChar char="○"/>
              <a:defRPr sz="1100">
                <a:solidFill>
                  <a:srgbClr val="1D343C"/>
                </a:solidFill>
              </a:defRPr>
            </a:lvl2pPr>
            <a:lvl3pPr marL="1371600" lvl="2" indent="-298450">
              <a:lnSpc>
                <a:spcPct val="100000"/>
              </a:lnSpc>
              <a:spcBef>
                <a:spcPts val="1600"/>
              </a:spcBef>
              <a:spcAft>
                <a:spcPts val="0"/>
              </a:spcAft>
              <a:buClr>
                <a:srgbClr val="1D343C"/>
              </a:buClr>
              <a:buSzPts val="1100"/>
              <a:buChar char="■"/>
              <a:defRPr sz="1100">
                <a:solidFill>
                  <a:srgbClr val="1D343C"/>
                </a:solidFill>
              </a:defRPr>
            </a:lvl3pPr>
            <a:lvl4pPr marL="1828800" lvl="3" indent="-298450">
              <a:lnSpc>
                <a:spcPct val="100000"/>
              </a:lnSpc>
              <a:spcBef>
                <a:spcPts val="1600"/>
              </a:spcBef>
              <a:spcAft>
                <a:spcPts val="0"/>
              </a:spcAft>
              <a:buClr>
                <a:srgbClr val="1D343C"/>
              </a:buClr>
              <a:buSzPts val="1100"/>
              <a:buChar char="●"/>
              <a:defRPr sz="1100">
                <a:solidFill>
                  <a:srgbClr val="1D343C"/>
                </a:solidFill>
              </a:defRPr>
            </a:lvl4pPr>
            <a:lvl5pPr marL="2286000" lvl="4" indent="-298450">
              <a:lnSpc>
                <a:spcPct val="100000"/>
              </a:lnSpc>
              <a:spcBef>
                <a:spcPts val="1600"/>
              </a:spcBef>
              <a:spcAft>
                <a:spcPts val="0"/>
              </a:spcAft>
              <a:buClr>
                <a:srgbClr val="1D343C"/>
              </a:buClr>
              <a:buSzPts val="1100"/>
              <a:buChar char="○"/>
              <a:defRPr sz="1100">
                <a:solidFill>
                  <a:srgbClr val="1D343C"/>
                </a:solidFill>
              </a:defRPr>
            </a:lvl5pPr>
            <a:lvl6pPr marL="2743200" lvl="5" indent="-298450">
              <a:lnSpc>
                <a:spcPct val="100000"/>
              </a:lnSpc>
              <a:spcBef>
                <a:spcPts val="1600"/>
              </a:spcBef>
              <a:spcAft>
                <a:spcPts val="0"/>
              </a:spcAft>
              <a:buClr>
                <a:srgbClr val="1D343C"/>
              </a:buClr>
              <a:buSzPts val="1100"/>
              <a:buChar char="■"/>
              <a:defRPr sz="1100">
                <a:solidFill>
                  <a:srgbClr val="1D343C"/>
                </a:solidFill>
              </a:defRPr>
            </a:lvl6pPr>
            <a:lvl7pPr marL="3200400" lvl="6" indent="-298450">
              <a:lnSpc>
                <a:spcPct val="100000"/>
              </a:lnSpc>
              <a:spcBef>
                <a:spcPts val="1600"/>
              </a:spcBef>
              <a:spcAft>
                <a:spcPts val="0"/>
              </a:spcAft>
              <a:buClr>
                <a:srgbClr val="1D343C"/>
              </a:buClr>
              <a:buSzPts val="1100"/>
              <a:buChar char="●"/>
              <a:defRPr sz="1100">
                <a:solidFill>
                  <a:srgbClr val="1D343C"/>
                </a:solidFill>
              </a:defRPr>
            </a:lvl7pPr>
            <a:lvl8pPr marL="3657600" lvl="7" indent="-298450">
              <a:lnSpc>
                <a:spcPct val="100000"/>
              </a:lnSpc>
              <a:spcBef>
                <a:spcPts val="1600"/>
              </a:spcBef>
              <a:spcAft>
                <a:spcPts val="0"/>
              </a:spcAft>
              <a:buClr>
                <a:srgbClr val="1D343C"/>
              </a:buClr>
              <a:buSzPts val="1100"/>
              <a:buChar char="○"/>
              <a:defRPr sz="1100">
                <a:solidFill>
                  <a:srgbClr val="1D343C"/>
                </a:solidFill>
              </a:defRPr>
            </a:lvl8pPr>
            <a:lvl9pPr marL="4114800" lvl="8" indent="-298450">
              <a:lnSpc>
                <a:spcPct val="100000"/>
              </a:lnSpc>
              <a:spcBef>
                <a:spcPts val="1600"/>
              </a:spcBef>
              <a:spcAft>
                <a:spcPts val="1600"/>
              </a:spcAft>
              <a:buClr>
                <a:srgbClr val="1D343C"/>
              </a:buClr>
              <a:buSzPts val="1100"/>
              <a:buChar char="■"/>
              <a:defRPr sz="1100">
                <a:solidFill>
                  <a:srgbClr val="1D343C"/>
                </a:solidFill>
              </a:defRPr>
            </a:lvl9pPr>
          </a:lstStyle>
          <a:p>
            <a:endParaRPr/>
          </a:p>
        </p:txBody>
      </p:sp>
      <p:sp>
        <p:nvSpPr>
          <p:cNvPr id="60" name="Google Shape;60;p8"/>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9"/>
          <p:cNvSpPr txBox="1"/>
          <p:nvPr/>
        </p:nvSpPr>
        <p:spPr>
          <a:xfrm rot="10800000" flipH="1">
            <a:off x="0" y="931400"/>
            <a:ext cx="9144000" cy="3942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a:solidFill>
                  <a:srgbClr val="2C4A68"/>
                </a:solidFill>
              </a:defRPr>
            </a:lvl1pPr>
            <a:lvl2pPr lvl="1" rtl="0">
              <a:buNone/>
              <a:defRPr>
                <a:solidFill>
                  <a:srgbClr val="2C4A68"/>
                </a:solidFill>
              </a:defRPr>
            </a:lvl2pPr>
            <a:lvl3pPr lvl="2" rtl="0">
              <a:buNone/>
              <a:defRPr>
                <a:solidFill>
                  <a:srgbClr val="2C4A68"/>
                </a:solidFill>
              </a:defRPr>
            </a:lvl3pPr>
            <a:lvl4pPr lvl="3" rtl="0">
              <a:buNone/>
              <a:defRPr>
                <a:solidFill>
                  <a:srgbClr val="2C4A68"/>
                </a:solidFill>
              </a:defRPr>
            </a:lvl4pPr>
            <a:lvl5pPr lvl="4" rtl="0">
              <a:buNone/>
              <a:defRPr>
                <a:solidFill>
                  <a:srgbClr val="2C4A68"/>
                </a:solidFill>
              </a:defRPr>
            </a:lvl5pPr>
            <a:lvl6pPr lvl="5" rtl="0">
              <a:buNone/>
              <a:defRPr>
                <a:solidFill>
                  <a:srgbClr val="2C4A68"/>
                </a:solidFill>
              </a:defRPr>
            </a:lvl6pPr>
            <a:lvl7pPr lvl="6" rtl="0">
              <a:buNone/>
              <a:defRPr>
                <a:solidFill>
                  <a:srgbClr val="2C4A68"/>
                </a:solidFill>
              </a:defRPr>
            </a:lvl7pPr>
            <a:lvl8pPr lvl="7" rtl="0">
              <a:buNone/>
              <a:defRPr>
                <a:solidFill>
                  <a:srgbClr val="2C4A68"/>
                </a:solidFill>
              </a:defRPr>
            </a:lvl8pPr>
            <a:lvl9pPr lvl="8" rtl="0">
              <a:buNone/>
              <a:defRPr>
                <a:solidFill>
                  <a:srgbClr val="2C4A68"/>
                </a:solidFill>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EFEFEF"/>
        </a:solid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7" name="Google Shape;67;p10"/>
          <p:cNvSpPr txBox="1">
            <a:spLocks noGrp="1"/>
          </p:cNvSpPr>
          <p:nvPr>
            <p:ph type="body" idx="1"/>
          </p:nvPr>
        </p:nvSpPr>
        <p:spPr>
          <a:xfrm>
            <a:off x="475500" y="2936375"/>
            <a:ext cx="8222100" cy="1499100"/>
          </a:xfrm>
          <a:prstGeom prst="rect">
            <a:avLst/>
          </a:prstGeom>
        </p:spPr>
        <p:txBody>
          <a:bodyPr spcFirstLastPara="1" wrap="square" lIns="91425" tIns="91425" rIns="91425" bIns="91425" anchor="t" anchorCtr="0">
            <a:noAutofit/>
          </a:bodyPr>
          <a:lstStyle>
            <a:lvl1pPr marL="457200" lvl="0" indent="-323850" algn="ctr">
              <a:lnSpc>
                <a:spcPct val="100000"/>
              </a:lnSpc>
              <a:spcBef>
                <a:spcPts val="0"/>
              </a:spcBef>
              <a:spcAft>
                <a:spcPts val="0"/>
              </a:spcAft>
              <a:buSzPts val="1500"/>
              <a:buChar char="●"/>
              <a:defRPr sz="1500"/>
            </a:lvl1pPr>
            <a:lvl2pPr marL="914400" lvl="1" indent="-298450" algn="ctr">
              <a:lnSpc>
                <a:spcPct val="100000"/>
              </a:lnSpc>
              <a:spcBef>
                <a:spcPts val="1600"/>
              </a:spcBef>
              <a:spcAft>
                <a:spcPts val="0"/>
              </a:spcAft>
              <a:buSzPts val="1100"/>
              <a:buChar char="○"/>
              <a:defRPr sz="1100"/>
            </a:lvl2pPr>
            <a:lvl3pPr marL="1371600" lvl="2" indent="-298450" algn="ctr">
              <a:lnSpc>
                <a:spcPct val="100000"/>
              </a:lnSpc>
              <a:spcBef>
                <a:spcPts val="1600"/>
              </a:spcBef>
              <a:spcAft>
                <a:spcPts val="0"/>
              </a:spcAft>
              <a:buSzPts val="1100"/>
              <a:buChar char="■"/>
              <a:defRPr sz="1100"/>
            </a:lvl3pPr>
            <a:lvl4pPr marL="1828800" lvl="3" indent="-298450" algn="ctr">
              <a:lnSpc>
                <a:spcPct val="100000"/>
              </a:lnSpc>
              <a:spcBef>
                <a:spcPts val="1600"/>
              </a:spcBef>
              <a:spcAft>
                <a:spcPts val="0"/>
              </a:spcAft>
              <a:buSzPts val="1100"/>
              <a:buChar char="●"/>
              <a:defRPr sz="1100"/>
            </a:lvl4pPr>
            <a:lvl5pPr marL="2286000" lvl="4" indent="-298450" algn="ctr">
              <a:lnSpc>
                <a:spcPct val="100000"/>
              </a:lnSpc>
              <a:spcBef>
                <a:spcPts val="1600"/>
              </a:spcBef>
              <a:spcAft>
                <a:spcPts val="0"/>
              </a:spcAft>
              <a:buSzPts val="1100"/>
              <a:buChar char="○"/>
              <a:defRPr sz="1100"/>
            </a:lvl5pPr>
            <a:lvl6pPr marL="2743200" lvl="5" indent="-298450" algn="ctr">
              <a:lnSpc>
                <a:spcPct val="100000"/>
              </a:lnSpc>
              <a:spcBef>
                <a:spcPts val="1600"/>
              </a:spcBef>
              <a:spcAft>
                <a:spcPts val="0"/>
              </a:spcAft>
              <a:buSzPts val="1100"/>
              <a:buChar char="■"/>
              <a:defRPr sz="1100"/>
            </a:lvl6pPr>
            <a:lvl7pPr marL="3200400" lvl="6" indent="-298450" algn="ctr">
              <a:lnSpc>
                <a:spcPct val="100000"/>
              </a:lnSpc>
              <a:spcBef>
                <a:spcPts val="1600"/>
              </a:spcBef>
              <a:spcAft>
                <a:spcPts val="0"/>
              </a:spcAft>
              <a:buSzPts val="1100"/>
              <a:buChar char="●"/>
              <a:defRPr sz="1100"/>
            </a:lvl7pPr>
            <a:lvl8pPr marL="3657600" lvl="7" indent="-298450" algn="ctr">
              <a:lnSpc>
                <a:spcPct val="100000"/>
              </a:lnSpc>
              <a:spcBef>
                <a:spcPts val="1600"/>
              </a:spcBef>
              <a:spcAft>
                <a:spcPts val="0"/>
              </a:spcAft>
              <a:buSzPts val="1100"/>
              <a:buChar char="○"/>
              <a:defRPr sz="1100"/>
            </a:lvl8pPr>
            <a:lvl9pPr marL="4114800" lvl="8" indent="-298450" algn="ctr">
              <a:lnSpc>
                <a:spcPct val="100000"/>
              </a:lnSpc>
              <a:spcBef>
                <a:spcPts val="1600"/>
              </a:spcBef>
              <a:spcAft>
                <a:spcPts val="1600"/>
              </a:spcAft>
              <a:buSzPts val="1100"/>
              <a:buChar char="■"/>
              <a:defRPr sz="1100"/>
            </a:lvl9pPr>
          </a:lstStyle>
          <a:p>
            <a:endParaRPr/>
          </a:p>
        </p:txBody>
      </p:sp>
      <p:sp>
        <p:nvSpPr>
          <p:cNvPr id="68" name="Google Shape;68;p10"/>
          <p:cNvSpPr txBox="1">
            <a:spLocks noGrp="1"/>
          </p:cNvSpPr>
          <p:nvPr>
            <p:ph type="sldNum" idx="12"/>
          </p:nvPr>
        </p:nvSpPr>
        <p:spPr>
          <a:xfrm>
            <a:off x="8741601" y="4824523"/>
            <a:ext cx="548700" cy="393600"/>
          </a:xfrm>
          <a:prstGeom prst="rect">
            <a:avLst/>
          </a:prstGeom>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1pPr>
            <a:lvl2pPr lvl="1">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2pPr>
            <a:lvl3pPr lvl="2">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3pPr>
            <a:lvl4pPr lvl="3">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4pPr>
            <a:lvl5pPr lvl="4">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5pPr>
            <a:lvl6pPr lvl="5">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6pPr>
            <a:lvl7pPr lvl="6">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7pPr>
            <a:lvl8pPr lvl="7">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8pPr>
            <a:lvl9pPr lvl="8">
              <a:spcBef>
                <a:spcPts val="0"/>
              </a:spcBef>
              <a:spcAft>
                <a:spcPts val="0"/>
              </a:spcAft>
              <a:buClr>
                <a:srgbClr val="1D343C"/>
              </a:buClr>
              <a:buSzPts val="3200"/>
              <a:buFont typeface="Caveat"/>
              <a:buNone/>
              <a:defRPr sz="3200">
                <a:solidFill>
                  <a:srgbClr val="1D343C"/>
                </a:solidFill>
                <a:latin typeface="Caveat"/>
                <a:ea typeface="Caveat"/>
                <a:cs typeface="Caveat"/>
                <a:sym typeface="Caveat"/>
              </a:defRPr>
            </a:lvl9pPr>
          </a:lstStyle>
          <a:p>
            <a:endParaRPr/>
          </a:p>
        </p:txBody>
      </p:sp>
      <p:sp>
        <p:nvSpPr>
          <p:cNvPr id="7" name="Google Shape;7;p1"/>
          <p:cNvSpPr txBox="1">
            <a:spLocks noGrp="1"/>
          </p:cNvSpPr>
          <p:nvPr>
            <p:ph type="body" idx="1"/>
          </p:nvPr>
        </p:nvSpPr>
        <p:spPr>
          <a:xfrm>
            <a:off x="471900" y="1766675"/>
            <a:ext cx="8222100" cy="2221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D343C"/>
              </a:buClr>
              <a:buSzPts val="1800"/>
              <a:buFont typeface="Open Sans"/>
              <a:buChar char="●"/>
              <a:defRPr sz="1800">
                <a:solidFill>
                  <a:srgbClr val="1D343C"/>
                </a:solidFill>
                <a:latin typeface="Open Sans"/>
                <a:ea typeface="Open Sans"/>
                <a:cs typeface="Open Sans"/>
                <a:sym typeface="Open Sans"/>
              </a:defRPr>
            </a:lvl1pPr>
            <a:lvl2pPr marL="914400" lvl="1" indent="-317500">
              <a:lnSpc>
                <a:spcPct val="115000"/>
              </a:lnSpc>
              <a:spcBef>
                <a:spcPts val="1600"/>
              </a:spcBef>
              <a:spcAft>
                <a:spcPts val="0"/>
              </a:spcAft>
              <a:buClr>
                <a:srgbClr val="1D343C"/>
              </a:buClr>
              <a:buSzPts val="1400"/>
              <a:buFont typeface="Open Sans"/>
              <a:buChar char="○"/>
              <a:defRPr>
                <a:solidFill>
                  <a:srgbClr val="1D343C"/>
                </a:solidFill>
                <a:latin typeface="Open Sans"/>
                <a:ea typeface="Open Sans"/>
                <a:cs typeface="Open Sans"/>
                <a:sym typeface="Open Sans"/>
              </a:defRPr>
            </a:lvl2pPr>
            <a:lvl3pPr marL="1371600" lvl="2" indent="-317500">
              <a:lnSpc>
                <a:spcPct val="115000"/>
              </a:lnSpc>
              <a:spcBef>
                <a:spcPts val="1600"/>
              </a:spcBef>
              <a:spcAft>
                <a:spcPts val="0"/>
              </a:spcAft>
              <a:buClr>
                <a:srgbClr val="1D343C"/>
              </a:buClr>
              <a:buSzPts val="1400"/>
              <a:buFont typeface="Open Sans"/>
              <a:buChar char="■"/>
              <a:defRPr>
                <a:solidFill>
                  <a:srgbClr val="1D343C"/>
                </a:solidFill>
                <a:latin typeface="Open Sans"/>
                <a:ea typeface="Open Sans"/>
                <a:cs typeface="Open Sans"/>
                <a:sym typeface="Open Sans"/>
              </a:defRPr>
            </a:lvl3pPr>
            <a:lvl4pPr marL="1828800" lvl="3" indent="-317500">
              <a:lnSpc>
                <a:spcPct val="115000"/>
              </a:lnSpc>
              <a:spcBef>
                <a:spcPts val="1600"/>
              </a:spcBef>
              <a:spcAft>
                <a:spcPts val="0"/>
              </a:spcAft>
              <a:buClr>
                <a:srgbClr val="1D343C"/>
              </a:buClr>
              <a:buSzPts val="1400"/>
              <a:buFont typeface="Open Sans"/>
              <a:buChar char="●"/>
              <a:defRPr>
                <a:solidFill>
                  <a:srgbClr val="1D343C"/>
                </a:solidFill>
                <a:latin typeface="Open Sans"/>
                <a:ea typeface="Open Sans"/>
                <a:cs typeface="Open Sans"/>
                <a:sym typeface="Open Sans"/>
              </a:defRPr>
            </a:lvl4pPr>
            <a:lvl5pPr marL="2286000" lvl="4" indent="-317500">
              <a:lnSpc>
                <a:spcPct val="115000"/>
              </a:lnSpc>
              <a:spcBef>
                <a:spcPts val="1600"/>
              </a:spcBef>
              <a:spcAft>
                <a:spcPts val="0"/>
              </a:spcAft>
              <a:buClr>
                <a:srgbClr val="1D343C"/>
              </a:buClr>
              <a:buSzPts val="1400"/>
              <a:buFont typeface="Open Sans"/>
              <a:buChar char="○"/>
              <a:defRPr>
                <a:solidFill>
                  <a:srgbClr val="1D343C"/>
                </a:solidFill>
                <a:latin typeface="Open Sans"/>
                <a:ea typeface="Open Sans"/>
                <a:cs typeface="Open Sans"/>
                <a:sym typeface="Open Sans"/>
              </a:defRPr>
            </a:lvl5pPr>
            <a:lvl6pPr marL="2743200" lvl="5" indent="-317500">
              <a:lnSpc>
                <a:spcPct val="115000"/>
              </a:lnSpc>
              <a:spcBef>
                <a:spcPts val="1600"/>
              </a:spcBef>
              <a:spcAft>
                <a:spcPts val="0"/>
              </a:spcAft>
              <a:buClr>
                <a:srgbClr val="1D343C"/>
              </a:buClr>
              <a:buSzPts val="1400"/>
              <a:buFont typeface="Open Sans"/>
              <a:buChar char="■"/>
              <a:defRPr>
                <a:solidFill>
                  <a:srgbClr val="1D343C"/>
                </a:solidFill>
                <a:latin typeface="Open Sans"/>
                <a:ea typeface="Open Sans"/>
                <a:cs typeface="Open Sans"/>
                <a:sym typeface="Open Sans"/>
              </a:defRPr>
            </a:lvl6pPr>
            <a:lvl7pPr marL="3200400" lvl="6" indent="-317500">
              <a:lnSpc>
                <a:spcPct val="115000"/>
              </a:lnSpc>
              <a:spcBef>
                <a:spcPts val="1600"/>
              </a:spcBef>
              <a:spcAft>
                <a:spcPts val="0"/>
              </a:spcAft>
              <a:buClr>
                <a:srgbClr val="1D343C"/>
              </a:buClr>
              <a:buSzPts val="1400"/>
              <a:buFont typeface="Open Sans"/>
              <a:buChar char="●"/>
              <a:defRPr>
                <a:solidFill>
                  <a:srgbClr val="1D343C"/>
                </a:solidFill>
                <a:latin typeface="Open Sans"/>
                <a:ea typeface="Open Sans"/>
                <a:cs typeface="Open Sans"/>
                <a:sym typeface="Open Sans"/>
              </a:defRPr>
            </a:lvl7pPr>
            <a:lvl8pPr marL="3657600" lvl="7" indent="-317500">
              <a:lnSpc>
                <a:spcPct val="115000"/>
              </a:lnSpc>
              <a:spcBef>
                <a:spcPts val="1600"/>
              </a:spcBef>
              <a:spcAft>
                <a:spcPts val="0"/>
              </a:spcAft>
              <a:buClr>
                <a:srgbClr val="1D343C"/>
              </a:buClr>
              <a:buSzPts val="1400"/>
              <a:buFont typeface="Open Sans"/>
              <a:buChar char="○"/>
              <a:defRPr>
                <a:solidFill>
                  <a:srgbClr val="1D343C"/>
                </a:solidFill>
                <a:latin typeface="Open Sans"/>
                <a:ea typeface="Open Sans"/>
                <a:cs typeface="Open Sans"/>
                <a:sym typeface="Open Sans"/>
              </a:defRPr>
            </a:lvl8pPr>
            <a:lvl9pPr marL="4114800" lvl="8" indent="-317500">
              <a:lnSpc>
                <a:spcPct val="115000"/>
              </a:lnSpc>
              <a:spcBef>
                <a:spcPts val="1600"/>
              </a:spcBef>
              <a:spcAft>
                <a:spcPts val="1600"/>
              </a:spcAft>
              <a:buClr>
                <a:srgbClr val="1D343C"/>
              </a:buClr>
              <a:buSzPts val="1400"/>
              <a:buFont typeface="Open Sans"/>
              <a:buChar char="■"/>
              <a:defRPr>
                <a:solidFill>
                  <a:srgbClr val="1D343C"/>
                </a:solidFill>
                <a:latin typeface="Open Sans"/>
                <a:ea typeface="Open Sans"/>
                <a:cs typeface="Open Sans"/>
                <a:sym typeface="Open Sans"/>
              </a:defRPr>
            </a:lvl9pPr>
          </a:lstStyle>
          <a:p>
            <a:endParaRPr/>
          </a:p>
        </p:txBody>
      </p:sp>
      <p:sp>
        <p:nvSpPr>
          <p:cNvPr id="8" name="Google Shape;8;p1"/>
          <p:cNvSpPr/>
          <p:nvPr/>
        </p:nvSpPr>
        <p:spPr>
          <a:xfrm>
            <a:off x="0" y="-3300"/>
            <a:ext cx="9144000" cy="93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p:cNvPicPr preferRelativeResize="0"/>
          <p:nvPr/>
        </p:nvPicPr>
        <p:blipFill>
          <a:blip r:embed="rId12">
            <a:alphaModFix/>
          </a:blip>
          <a:stretch>
            <a:fillRect/>
          </a:stretch>
        </p:blipFill>
        <p:spPr>
          <a:xfrm>
            <a:off x="7726275" y="-57824"/>
            <a:ext cx="1417726" cy="1024276"/>
          </a:xfrm>
          <a:prstGeom prst="rect">
            <a:avLst/>
          </a:prstGeom>
          <a:noFill/>
          <a:ln>
            <a:noFill/>
          </a:ln>
        </p:spPr>
      </p:pic>
      <p:pic>
        <p:nvPicPr>
          <p:cNvPr id="10" name="Google Shape;10;p1"/>
          <p:cNvPicPr preferRelativeResize="0"/>
          <p:nvPr/>
        </p:nvPicPr>
        <p:blipFill>
          <a:blip r:embed="rId13">
            <a:alphaModFix/>
          </a:blip>
          <a:stretch>
            <a:fillRect/>
          </a:stretch>
        </p:blipFill>
        <p:spPr>
          <a:xfrm>
            <a:off x="154300" y="199058"/>
            <a:ext cx="1571932" cy="581799"/>
          </a:xfrm>
          <a:prstGeom prst="rect">
            <a:avLst/>
          </a:prstGeom>
          <a:noFill/>
          <a:ln>
            <a:noFill/>
          </a:ln>
        </p:spPr>
      </p:pic>
      <p:pic>
        <p:nvPicPr>
          <p:cNvPr id="11" name="Google Shape;11;p1"/>
          <p:cNvPicPr preferRelativeResize="0"/>
          <p:nvPr/>
        </p:nvPicPr>
        <p:blipFill>
          <a:blip r:embed="rId14">
            <a:alphaModFix/>
          </a:blip>
          <a:stretch>
            <a:fillRect/>
          </a:stretch>
        </p:blipFill>
        <p:spPr>
          <a:xfrm>
            <a:off x="2002247" y="223475"/>
            <a:ext cx="752552" cy="637848"/>
          </a:xfrm>
          <a:prstGeom prst="rect">
            <a:avLst/>
          </a:prstGeom>
          <a:noFill/>
          <a:ln>
            <a:noFill/>
          </a:ln>
        </p:spPr>
      </p:pic>
      <p:sp>
        <p:nvSpPr>
          <p:cNvPr id="12" name="Google Shape;12;p1"/>
          <p:cNvSpPr txBox="1"/>
          <p:nvPr/>
        </p:nvSpPr>
        <p:spPr>
          <a:xfrm>
            <a:off x="0" y="4876840"/>
            <a:ext cx="8894700" cy="29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900">
                <a:solidFill>
                  <a:srgbClr val="2C4A68"/>
                </a:solidFill>
                <a:latin typeface="Open Sans"/>
                <a:ea typeface="Open Sans"/>
                <a:cs typeface="Open Sans"/>
                <a:sym typeface="Open Sans"/>
              </a:rPr>
              <a:t>Rol de la dinámica relacional entre pares y del contexto escolar en la socialización del consumo de sustancias en adolescentes |</a:t>
            </a:r>
            <a:r>
              <a:rPr lang="es-419" sz="900" b="1">
                <a:solidFill>
                  <a:srgbClr val="2C4A68"/>
                </a:solidFill>
                <a:latin typeface="Open Sans"/>
                <a:ea typeface="Open Sans"/>
                <a:cs typeface="Open Sans"/>
                <a:sym typeface="Open Sans"/>
              </a:rPr>
              <a:t> FONDECYT iniciación Nª11190961</a:t>
            </a:r>
            <a:endParaRPr sz="900" b="1">
              <a:solidFill>
                <a:srgbClr val="2C4A68"/>
              </a:solidFill>
              <a:latin typeface="Open Sans"/>
              <a:ea typeface="Open Sans"/>
              <a:cs typeface="Open Sans"/>
              <a:sym typeface="Open Sans"/>
            </a:endParaRPr>
          </a:p>
        </p:txBody>
      </p:sp>
      <p:sp>
        <p:nvSpPr>
          <p:cNvPr id="13" name="Google Shape;13;p1"/>
          <p:cNvSpPr txBox="1">
            <a:spLocks noGrp="1"/>
          </p:cNvSpPr>
          <p:nvPr>
            <p:ph type="sldNum" idx="12"/>
          </p:nvPr>
        </p:nvSpPr>
        <p:spPr>
          <a:xfrm>
            <a:off x="8741601" y="4824523"/>
            <a:ext cx="548700" cy="393600"/>
          </a:xfrm>
          <a:prstGeom prst="rect">
            <a:avLst/>
          </a:prstGeom>
          <a:noFill/>
          <a:ln>
            <a:noFill/>
          </a:ln>
        </p:spPr>
        <p:txBody>
          <a:bodyPr spcFirstLastPara="1" wrap="square" lIns="91425" tIns="91425" rIns="91425" bIns="91425" anchor="ctr" anchorCtr="0">
            <a:noAutofit/>
          </a:bodyPr>
          <a:lstStyle>
            <a:lvl1pPr lvl="0" rtl="0">
              <a:buNone/>
              <a:defRPr sz="1100">
                <a:solidFill>
                  <a:srgbClr val="2C4A68"/>
                </a:solidFill>
                <a:latin typeface="Caveat"/>
                <a:ea typeface="Caveat"/>
                <a:cs typeface="Caveat"/>
                <a:sym typeface="Caveat"/>
              </a:defRPr>
            </a:lvl1pPr>
            <a:lvl2pPr lvl="1" rtl="0">
              <a:buNone/>
              <a:defRPr sz="1100">
                <a:solidFill>
                  <a:srgbClr val="2C4A68"/>
                </a:solidFill>
                <a:latin typeface="Caveat"/>
                <a:ea typeface="Caveat"/>
                <a:cs typeface="Caveat"/>
                <a:sym typeface="Caveat"/>
              </a:defRPr>
            </a:lvl2pPr>
            <a:lvl3pPr lvl="2" rtl="0">
              <a:buNone/>
              <a:defRPr sz="1100">
                <a:solidFill>
                  <a:srgbClr val="2C4A68"/>
                </a:solidFill>
                <a:latin typeface="Caveat"/>
                <a:ea typeface="Caveat"/>
                <a:cs typeface="Caveat"/>
                <a:sym typeface="Caveat"/>
              </a:defRPr>
            </a:lvl3pPr>
            <a:lvl4pPr lvl="3" rtl="0">
              <a:buNone/>
              <a:defRPr sz="1100">
                <a:solidFill>
                  <a:srgbClr val="2C4A68"/>
                </a:solidFill>
                <a:latin typeface="Caveat"/>
                <a:ea typeface="Caveat"/>
                <a:cs typeface="Caveat"/>
                <a:sym typeface="Caveat"/>
              </a:defRPr>
            </a:lvl4pPr>
            <a:lvl5pPr lvl="4" rtl="0">
              <a:buNone/>
              <a:defRPr sz="1100">
                <a:solidFill>
                  <a:srgbClr val="2C4A68"/>
                </a:solidFill>
                <a:latin typeface="Caveat"/>
                <a:ea typeface="Caveat"/>
                <a:cs typeface="Caveat"/>
                <a:sym typeface="Caveat"/>
              </a:defRPr>
            </a:lvl5pPr>
            <a:lvl6pPr lvl="5" rtl="0">
              <a:buNone/>
              <a:defRPr sz="1100">
                <a:solidFill>
                  <a:srgbClr val="2C4A68"/>
                </a:solidFill>
                <a:latin typeface="Caveat"/>
                <a:ea typeface="Caveat"/>
                <a:cs typeface="Caveat"/>
                <a:sym typeface="Caveat"/>
              </a:defRPr>
            </a:lvl6pPr>
            <a:lvl7pPr lvl="6" rtl="0">
              <a:buNone/>
              <a:defRPr sz="1100">
                <a:solidFill>
                  <a:srgbClr val="2C4A68"/>
                </a:solidFill>
                <a:latin typeface="Caveat"/>
                <a:ea typeface="Caveat"/>
                <a:cs typeface="Caveat"/>
                <a:sym typeface="Caveat"/>
              </a:defRPr>
            </a:lvl7pPr>
            <a:lvl8pPr lvl="7" rtl="0">
              <a:buNone/>
              <a:defRPr sz="1100">
                <a:solidFill>
                  <a:srgbClr val="2C4A68"/>
                </a:solidFill>
                <a:latin typeface="Caveat"/>
                <a:ea typeface="Caveat"/>
                <a:cs typeface="Caveat"/>
                <a:sym typeface="Caveat"/>
              </a:defRPr>
            </a:lvl8pPr>
            <a:lvl9pPr lvl="8" rtl="0">
              <a:buNone/>
              <a:defRPr sz="1100">
                <a:solidFill>
                  <a:srgbClr val="2C4A68"/>
                </a:solidFill>
                <a:latin typeface="Caveat"/>
                <a:ea typeface="Caveat"/>
                <a:cs typeface="Caveat"/>
                <a:sym typeface="Caveat"/>
              </a:defRPr>
            </a:lvl9pPr>
          </a:lstStyle>
          <a:p>
            <a:pPr marL="0" lvl="0" indent="0" algn="l" rtl="0">
              <a:spcBef>
                <a:spcPts val="0"/>
              </a:spcBef>
              <a:spcAft>
                <a:spcPts val="0"/>
              </a:spcAft>
              <a:buNone/>
            </a:pPr>
            <a:r>
              <a:rPr lang="es-419"/>
              <a:t>| </a:t>
            </a:r>
            <a:fld id="{00000000-1234-1234-1234-123412341234}" type="slidenum">
              <a:rPr lang="es-419"/>
              <a:t>‹#›</a:t>
            </a:fld>
            <a:endParaRPr/>
          </a:p>
        </p:txBody>
      </p:sp>
      <p:cxnSp>
        <p:nvCxnSpPr>
          <p:cNvPr id="14" name="Google Shape;14;p1"/>
          <p:cNvCxnSpPr/>
          <p:nvPr/>
        </p:nvCxnSpPr>
        <p:spPr>
          <a:xfrm>
            <a:off x="-5" y="4876850"/>
            <a:ext cx="9158100" cy="0"/>
          </a:xfrm>
          <a:prstGeom prst="straightConnector1">
            <a:avLst/>
          </a:prstGeom>
          <a:noFill/>
          <a:ln w="9525" cap="flat" cmpd="sng">
            <a:solidFill>
              <a:srgbClr val="2C4A68"/>
            </a:solidFill>
            <a:prstDash val="solid"/>
            <a:round/>
            <a:headEnd type="none" w="med" len="med"/>
            <a:tailEnd type="none" w="med" len="med"/>
          </a:ln>
        </p:spPr>
      </p:cxnSp>
      <p:pic>
        <p:nvPicPr>
          <p:cNvPr id="15" name="Google Shape;15;p1"/>
          <p:cNvPicPr preferRelativeResize="0"/>
          <p:nvPr/>
        </p:nvPicPr>
        <p:blipFill>
          <a:blip r:embed="rId15">
            <a:alphaModFix/>
          </a:blip>
          <a:stretch>
            <a:fillRect/>
          </a:stretch>
        </p:blipFill>
        <p:spPr>
          <a:xfrm>
            <a:off x="2743280" y="110156"/>
            <a:ext cx="1571927" cy="693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16/j.healthplace.2014.12.001" TargetMode="External"/><Relationship Id="rId7" Type="http://schemas.openxmlformats.org/officeDocument/2006/relationships/hyperlink" Target="https://doi.org/10.1016/j.adolescence.2015.04.007"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doi.org/10.1080/09687630600828912" TargetMode="External"/><Relationship Id="rId5" Type="http://schemas.openxmlformats.org/officeDocument/2006/relationships/hyperlink" Target="https://doi.org/10.1111/josh.12242" TargetMode="External"/><Relationship Id="rId4" Type="http://schemas.openxmlformats.org/officeDocument/2006/relationships/hyperlink" Target="https://doi.org/10.1007/s00787-020-01489-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390525" y="1619023"/>
            <a:ext cx="8222100" cy="139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sz="2700">
                <a:latin typeface="Open Sans Light"/>
                <a:ea typeface="Open Sans Light"/>
                <a:cs typeface="Open Sans Light"/>
                <a:sym typeface="Open Sans Light"/>
              </a:rPr>
              <a:t>School socioeconomic context and </a:t>
            </a:r>
            <a:endParaRPr sz="2700">
              <a:latin typeface="Open Sans Light"/>
              <a:ea typeface="Open Sans Light"/>
              <a:cs typeface="Open Sans Light"/>
              <a:sym typeface="Open Sans Light"/>
            </a:endParaRPr>
          </a:p>
          <a:p>
            <a:pPr marL="0" lvl="0" indent="0" algn="ctr" rtl="0">
              <a:spcBef>
                <a:spcPts val="0"/>
              </a:spcBef>
              <a:spcAft>
                <a:spcPts val="0"/>
              </a:spcAft>
              <a:buNone/>
            </a:pPr>
            <a:r>
              <a:rPr lang="es-419" sz="2700">
                <a:latin typeface="Open Sans Light"/>
                <a:ea typeface="Open Sans Light"/>
                <a:cs typeface="Open Sans Light"/>
                <a:sym typeface="Open Sans Light"/>
              </a:rPr>
              <a:t>recent adolescent substance use in Chile:</a:t>
            </a:r>
            <a:r>
              <a:rPr lang="es-419" sz="3000">
                <a:latin typeface="Open Sans Light"/>
                <a:ea typeface="Open Sans Light"/>
                <a:cs typeface="Open Sans Light"/>
                <a:sym typeface="Open Sans Light"/>
              </a:rPr>
              <a:t> </a:t>
            </a:r>
            <a:endParaRPr sz="3000">
              <a:latin typeface="Open Sans Light"/>
              <a:ea typeface="Open Sans Light"/>
              <a:cs typeface="Open Sans Light"/>
              <a:sym typeface="Open Sans Light"/>
            </a:endParaRPr>
          </a:p>
          <a:p>
            <a:pPr marL="0" lvl="0" indent="0" algn="ctr" rtl="0">
              <a:spcBef>
                <a:spcPts val="0"/>
              </a:spcBef>
              <a:spcAft>
                <a:spcPts val="0"/>
              </a:spcAft>
              <a:buNone/>
            </a:pPr>
            <a:r>
              <a:rPr lang="es-419" sz="3300"/>
              <a:t>Who is at higher risk?</a:t>
            </a:r>
            <a:endParaRPr sz="5200"/>
          </a:p>
        </p:txBody>
      </p:sp>
      <p:sp>
        <p:nvSpPr>
          <p:cNvPr id="76" name="Google Shape;76;p12"/>
          <p:cNvSpPr txBox="1">
            <a:spLocks noGrp="1"/>
          </p:cNvSpPr>
          <p:nvPr>
            <p:ph type="subTitle" idx="1"/>
          </p:nvPr>
        </p:nvSpPr>
        <p:spPr>
          <a:xfrm>
            <a:off x="468457" y="3546035"/>
            <a:ext cx="8222100" cy="5626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dirty="0"/>
              <a:t>Francisca Román Mella</a:t>
            </a:r>
            <a:r>
              <a:rPr lang="es-419" baseline="30000" dirty="0"/>
              <a:t>1,2</a:t>
            </a:r>
            <a:r>
              <a:rPr lang="es-419" dirty="0"/>
              <a:t>, Daniela Palet</a:t>
            </a:r>
            <a:r>
              <a:rPr lang="es-419" baseline="30000" dirty="0"/>
              <a:t>1</a:t>
            </a:r>
          </a:p>
        </p:txBody>
      </p:sp>
      <p:pic>
        <p:nvPicPr>
          <p:cNvPr id="77" name="Google Shape;77;p12"/>
          <p:cNvPicPr preferRelativeResize="0"/>
          <p:nvPr/>
        </p:nvPicPr>
        <p:blipFill>
          <a:blip r:embed="rId3">
            <a:alphaModFix/>
          </a:blip>
          <a:stretch>
            <a:fillRect/>
          </a:stretch>
        </p:blipFill>
        <p:spPr>
          <a:xfrm>
            <a:off x="277250" y="328985"/>
            <a:ext cx="1951724" cy="722347"/>
          </a:xfrm>
          <a:prstGeom prst="rect">
            <a:avLst/>
          </a:prstGeom>
          <a:noFill/>
          <a:ln>
            <a:noFill/>
          </a:ln>
        </p:spPr>
      </p:pic>
      <p:pic>
        <p:nvPicPr>
          <p:cNvPr id="78" name="Google Shape;78;p12"/>
          <p:cNvPicPr preferRelativeResize="0"/>
          <p:nvPr/>
        </p:nvPicPr>
        <p:blipFill>
          <a:blip r:embed="rId4">
            <a:alphaModFix/>
          </a:blip>
          <a:stretch>
            <a:fillRect/>
          </a:stretch>
        </p:blipFill>
        <p:spPr>
          <a:xfrm>
            <a:off x="2579551" y="247895"/>
            <a:ext cx="1260973" cy="1068770"/>
          </a:xfrm>
          <a:prstGeom prst="rect">
            <a:avLst/>
          </a:prstGeom>
          <a:noFill/>
          <a:ln>
            <a:noFill/>
          </a:ln>
        </p:spPr>
      </p:pic>
      <p:pic>
        <p:nvPicPr>
          <p:cNvPr id="79" name="Google Shape;79;p12"/>
          <p:cNvPicPr preferRelativeResize="0"/>
          <p:nvPr/>
        </p:nvPicPr>
        <p:blipFill rotWithShape="1">
          <a:blip r:embed="rId5">
            <a:alphaModFix/>
          </a:blip>
          <a:srcRect l="43762" t="3752" r="43760" b="59642"/>
          <a:stretch/>
        </p:blipFill>
        <p:spPr>
          <a:xfrm rot="5400000">
            <a:off x="4318395" y="2792805"/>
            <a:ext cx="533208" cy="1131150"/>
          </a:xfrm>
          <a:prstGeom prst="rect">
            <a:avLst/>
          </a:prstGeom>
          <a:noFill/>
          <a:ln>
            <a:noFill/>
          </a:ln>
        </p:spPr>
      </p:pic>
      <p:pic>
        <p:nvPicPr>
          <p:cNvPr id="80" name="Google Shape;80;p12"/>
          <p:cNvPicPr preferRelativeResize="0"/>
          <p:nvPr/>
        </p:nvPicPr>
        <p:blipFill rotWithShape="1">
          <a:blip r:embed="rId6">
            <a:alphaModFix/>
          </a:blip>
          <a:srcRect l="12294" t="16905" r="10770" b="11523"/>
          <a:stretch/>
        </p:blipFill>
        <p:spPr>
          <a:xfrm>
            <a:off x="7171173" y="189050"/>
            <a:ext cx="1591652" cy="1069800"/>
          </a:xfrm>
          <a:prstGeom prst="rect">
            <a:avLst/>
          </a:prstGeom>
          <a:noFill/>
          <a:ln>
            <a:noFill/>
          </a:ln>
        </p:spPr>
      </p:pic>
      <p:sp>
        <p:nvSpPr>
          <p:cNvPr id="81" name="Google Shape;81;p12"/>
          <p:cNvSpPr txBox="1"/>
          <p:nvPr/>
        </p:nvSpPr>
        <p:spPr>
          <a:xfrm>
            <a:off x="2085000" y="4108675"/>
            <a:ext cx="5197200" cy="88482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baseline="30000" dirty="0">
              <a:solidFill>
                <a:srgbClr val="1D343C"/>
              </a:solidFill>
              <a:latin typeface="Open Sans"/>
              <a:ea typeface="Open Sans"/>
              <a:cs typeface="Open Sans"/>
              <a:sym typeface="Open Sans"/>
            </a:endParaRPr>
          </a:p>
          <a:p>
            <a:pPr marL="0" lvl="0" indent="0" algn="ctr" rtl="0">
              <a:spcBef>
                <a:spcPts val="0"/>
              </a:spcBef>
              <a:spcAft>
                <a:spcPts val="0"/>
              </a:spcAft>
              <a:buNone/>
            </a:pPr>
            <a:r>
              <a:rPr lang="es-419" sz="1000" baseline="30000" dirty="0">
                <a:solidFill>
                  <a:schemeClr val="accent1">
                    <a:lumMod val="50000"/>
                  </a:schemeClr>
                </a:solidFill>
                <a:latin typeface="Open Sans"/>
                <a:ea typeface="Open Sans"/>
                <a:cs typeface="Open Sans"/>
                <a:sym typeface="Open Sans"/>
              </a:rPr>
              <a:t>1</a:t>
            </a:r>
            <a:r>
              <a:rPr lang="es-419" sz="1000" dirty="0">
                <a:solidFill>
                  <a:schemeClr val="accent1">
                    <a:lumMod val="50000"/>
                  </a:schemeClr>
                </a:solidFill>
                <a:latin typeface="Open Sans"/>
                <a:ea typeface="Open Sans"/>
                <a:cs typeface="Open Sans"/>
                <a:sym typeface="Open Sans"/>
              </a:rPr>
              <a:t>Department of Psychology, Universidad de La Frontera</a:t>
            </a:r>
            <a:endParaRPr sz="1000" dirty="0">
              <a:solidFill>
                <a:schemeClr val="accent1">
                  <a:lumMod val="50000"/>
                </a:schemeClr>
              </a:solidFill>
              <a:latin typeface="Open Sans"/>
              <a:ea typeface="Open Sans"/>
              <a:cs typeface="Open Sans"/>
              <a:sym typeface="Open Sans"/>
            </a:endParaRPr>
          </a:p>
          <a:p>
            <a:pPr marL="0" lvl="0" indent="0" algn="ctr" rtl="0">
              <a:lnSpc>
                <a:spcPct val="115000"/>
              </a:lnSpc>
              <a:spcBef>
                <a:spcPts val="0"/>
              </a:spcBef>
              <a:spcAft>
                <a:spcPts val="0"/>
              </a:spcAft>
              <a:buNone/>
            </a:pPr>
            <a:r>
              <a:rPr lang="es-419" sz="1000" baseline="30000" dirty="0">
                <a:solidFill>
                  <a:schemeClr val="accent1">
                    <a:lumMod val="50000"/>
                  </a:schemeClr>
                </a:solidFill>
                <a:latin typeface="Open Sans"/>
                <a:ea typeface="Open Sans"/>
                <a:cs typeface="Open Sans"/>
                <a:sym typeface="Open Sans"/>
              </a:rPr>
              <a:t>2</a:t>
            </a:r>
            <a:r>
              <a:rPr lang="es-419" sz="1000" dirty="0">
                <a:solidFill>
                  <a:schemeClr val="accent1">
                    <a:lumMod val="50000"/>
                  </a:schemeClr>
                </a:solidFill>
                <a:latin typeface="Open Sans"/>
                <a:ea typeface="Open Sans"/>
                <a:cs typeface="Open Sans"/>
                <a:sym typeface="Open Sans"/>
              </a:rPr>
              <a:t>Millennium Nucleus for the Evaluation and Analysis of Drug Policies (nDP), Chile</a:t>
            </a:r>
            <a:endParaRPr sz="1000" dirty="0">
              <a:solidFill>
                <a:schemeClr val="accent1">
                  <a:lumMod val="50000"/>
                </a:schemeClr>
              </a:solidFill>
              <a:latin typeface="Open Sans"/>
              <a:ea typeface="Open Sans"/>
              <a:cs typeface="Open Sans"/>
              <a:sym typeface="Open Sans"/>
            </a:endParaRPr>
          </a:p>
          <a:p>
            <a:pPr marL="0" lvl="0" indent="0" algn="ctr" rtl="0">
              <a:spcBef>
                <a:spcPts val="0"/>
              </a:spcBef>
              <a:spcAft>
                <a:spcPts val="0"/>
              </a:spcAft>
              <a:buNone/>
            </a:pPr>
            <a:endParaRPr sz="1800" baseline="30000" dirty="0">
              <a:solidFill>
                <a:srgbClr val="1D343C"/>
              </a:solidFill>
              <a:latin typeface="Open Sans"/>
              <a:ea typeface="Open Sans"/>
              <a:cs typeface="Open Sans"/>
              <a:sym typeface="Open Sans"/>
            </a:endParaRPr>
          </a:p>
        </p:txBody>
      </p:sp>
      <p:pic>
        <p:nvPicPr>
          <p:cNvPr id="82" name="Google Shape;82;p12"/>
          <p:cNvPicPr preferRelativeResize="0"/>
          <p:nvPr/>
        </p:nvPicPr>
        <p:blipFill rotWithShape="1">
          <a:blip r:embed="rId5">
            <a:alphaModFix amt="8000"/>
          </a:blip>
          <a:srcRect l="42529" t="44302" r="5119"/>
          <a:stretch/>
        </p:blipFill>
        <p:spPr>
          <a:xfrm>
            <a:off x="3173774" y="1302701"/>
            <a:ext cx="2469000" cy="1899523"/>
          </a:xfrm>
          <a:prstGeom prst="rect">
            <a:avLst/>
          </a:prstGeom>
          <a:noFill/>
          <a:ln>
            <a:noFill/>
          </a:ln>
        </p:spPr>
      </p:pic>
      <p:pic>
        <p:nvPicPr>
          <p:cNvPr id="83" name="Google Shape;83;p12"/>
          <p:cNvPicPr preferRelativeResize="0"/>
          <p:nvPr/>
        </p:nvPicPr>
        <p:blipFill rotWithShape="1">
          <a:blip r:embed="rId5">
            <a:alphaModFix/>
          </a:blip>
          <a:srcRect l="44157" t="61065" r="48518" b="27305"/>
          <a:stretch/>
        </p:blipFill>
        <p:spPr>
          <a:xfrm rot="5400000">
            <a:off x="4430465" y="3999732"/>
            <a:ext cx="309846" cy="355756"/>
          </a:xfrm>
          <a:prstGeom prst="rect">
            <a:avLst/>
          </a:prstGeom>
          <a:noFill/>
          <a:ln>
            <a:noFill/>
          </a:ln>
        </p:spPr>
      </p:pic>
      <p:cxnSp>
        <p:nvCxnSpPr>
          <p:cNvPr id="84" name="Google Shape;84;p12"/>
          <p:cNvCxnSpPr/>
          <p:nvPr/>
        </p:nvCxnSpPr>
        <p:spPr>
          <a:xfrm>
            <a:off x="8650" y="1267700"/>
            <a:ext cx="9152700" cy="0"/>
          </a:xfrm>
          <a:prstGeom prst="straightConnector1">
            <a:avLst/>
          </a:prstGeom>
          <a:noFill/>
          <a:ln w="9525" cap="flat" cmpd="sng">
            <a:solidFill>
              <a:srgbClr val="1D343C"/>
            </a:solidFill>
            <a:prstDash val="solid"/>
            <a:round/>
            <a:headEnd type="none" w="med" len="med"/>
            <a:tailEnd type="none" w="med" len="med"/>
          </a:ln>
        </p:spPr>
      </p:cxnSp>
      <p:pic>
        <p:nvPicPr>
          <p:cNvPr id="85" name="Google Shape;85;p12"/>
          <p:cNvPicPr preferRelativeResize="0"/>
          <p:nvPr/>
        </p:nvPicPr>
        <p:blipFill>
          <a:blip r:embed="rId7">
            <a:alphaModFix/>
          </a:blip>
          <a:stretch>
            <a:fillRect/>
          </a:stretch>
        </p:blipFill>
        <p:spPr>
          <a:xfrm>
            <a:off x="3611926" y="112850"/>
            <a:ext cx="2423951" cy="106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p:nvPr/>
        </p:nvSpPr>
        <p:spPr>
          <a:xfrm>
            <a:off x="3789500" y="1613325"/>
            <a:ext cx="4903800" cy="3257400"/>
          </a:xfrm>
          <a:prstGeom prst="roundRect">
            <a:avLst>
              <a:gd name="adj" fmla="val 16667"/>
            </a:avLst>
          </a:prstGeom>
          <a:solidFill>
            <a:srgbClr val="03979D">
              <a:alpha val="37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22" name="Google Shape;222;p21"/>
          <p:cNvSpPr txBox="1">
            <a:spLocks noGrp="1"/>
          </p:cNvSpPr>
          <p:nvPr>
            <p:ph type="title"/>
          </p:nvPr>
        </p:nvSpPr>
        <p:spPr>
          <a:xfrm>
            <a:off x="198689" y="845634"/>
            <a:ext cx="8222100" cy="76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3200" dirty="0"/>
              <a:t>Research methods</a:t>
            </a:r>
            <a:endParaRPr sz="3200" dirty="0"/>
          </a:p>
        </p:txBody>
      </p:sp>
      <p:sp>
        <p:nvSpPr>
          <p:cNvPr id="223" name="Google Shape;223;p21"/>
          <p:cNvSpPr txBox="1"/>
          <p:nvPr/>
        </p:nvSpPr>
        <p:spPr>
          <a:xfrm>
            <a:off x="3917150" y="1708325"/>
            <a:ext cx="4631100" cy="302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419">
                <a:solidFill>
                  <a:schemeClr val="lt1"/>
                </a:solidFill>
                <a:latin typeface="Open Sans ExtraBold"/>
                <a:ea typeface="Open Sans ExtraBold"/>
                <a:cs typeface="Open Sans ExtraBold"/>
                <a:sym typeface="Open Sans ExtraBold"/>
              </a:rPr>
              <a:t>P</a:t>
            </a:r>
            <a:r>
              <a:rPr lang="es-419" sz="1600">
                <a:solidFill>
                  <a:schemeClr val="lt1"/>
                </a:solidFill>
                <a:latin typeface="Open Sans ExtraBold"/>
                <a:ea typeface="Open Sans ExtraBold"/>
                <a:cs typeface="Open Sans ExtraBold"/>
                <a:sym typeface="Open Sans ExtraBold"/>
              </a:rPr>
              <a:t>articipants</a:t>
            </a:r>
            <a:endParaRPr sz="1800">
              <a:solidFill>
                <a:schemeClr val="lt1"/>
              </a:solidFill>
              <a:latin typeface="Open Sans ExtraBold"/>
              <a:ea typeface="Open Sans ExtraBold"/>
              <a:cs typeface="Open Sans ExtraBold"/>
              <a:sym typeface="Open Sans ExtraBold"/>
            </a:endParaRPr>
          </a:p>
          <a:p>
            <a:pPr marL="0" marR="0" lvl="0" indent="0" algn="l" rtl="0">
              <a:lnSpc>
                <a:spcPct val="115000"/>
              </a:lnSpc>
              <a:spcBef>
                <a:spcPts val="0"/>
              </a:spcBef>
              <a:spcAft>
                <a:spcPts val="0"/>
              </a:spcAft>
              <a:buNone/>
            </a:pPr>
            <a:r>
              <a:rPr lang="es-419" sz="1300" b="1">
                <a:solidFill>
                  <a:srgbClr val="004359"/>
                </a:solidFill>
                <a:latin typeface="Open Sans"/>
                <a:ea typeface="Open Sans"/>
                <a:cs typeface="Open Sans"/>
                <a:sym typeface="Open Sans"/>
              </a:rPr>
              <a:t>Year 8 (2017)</a:t>
            </a:r>
            <a:endParaRPr sz="1300" b="1">
              <a:solidFill>
                <a:srgbClr val="004359"/>
              </a:solidFill>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s-419" sz="1200">
                <a:solidFill>
                  <a:srgbClr val="004359"/>
                </a:solidFill>
                <a:latin typeface="Open Sans"/>
                <a:ea typeface="Open Sans"/>
                <a:cs typeface="Open Sans"/>
                <a:sym typeface="Open Sans"/>
              </a:rPr>
              <a:t>91,220 adolescents from 8,367 school classes and 5,714 schools</a:t>
            </a:r>
            <a:endParaRPr sz="1200">
              <a:solidFill>
                <a:srgbClr val="004359"/>
              </a:solidFill>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s-419" sz="1200">
                <a:solidFill>
                  <a:srgbClr val="004359"/>
                </a:solidFill>
                <a:latin typeface="Open Sans"/>
                <a:ea typeface="Open Sans"/>
                <a:cs typeface="Open Sans"/>
                <a:sym typeface="Open Sans"/>
              </a:rPr>
              <a:t>50.1% girls</a:t>
            </a:r>
            <a:endParaRPr sz="1200">
              <a:solidFill>
                <a:srgbClr val="004359"/>
              </a:solidFill>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s-419" sz="1200">
                <a:solidFill>
                  <a:srgbClr val="004359"/>
                </a:solidFill>
                <a:latin typeface="Open Sans"/>
                <a:ea typeface="Open Sans"/>
                <a:cs typeface="Open Sans"/>
                <a:sym typeface="Open Sans"/>
              </a:rPr>
              <a:t>School SES: 23.3% low; 33.6% lower middle; 24.3% middle; 11.4% upper middle; 7.4% high</a:t>
            </a:r>
            <a:endParaRPr sz="1200">
              <a:solidFill>
                <a:srgbClr val="004359"/>
              </a:solidFill>
              <a:latin typeface="Open Sans"/>
              <a:ea typeface="Open Sans"/>
              <a:cs typeface="Open Sans"/>
              <a:sym typeface="Open Sans"/>
            </a:endParaRPr>
          </a:p>
          <a:p>
            <a:pPr marL="0" marR="0" lvl="0" indent="0" algn="l" rtl="0">
              <a:lnSpc>
                <a:spcPct val="115000"/>
              </a:lnSpc>
              <a:spcBef>
                <a:spcPts val="0"/>
              </a:spcBef>
              <a:spcAft>
                <a:spcPts val="0"/>
              </a:spcAft>
              <a:buNone/>
            </a:pPr>
            <a:r>
              <a:rPr lang="es-419" sz="1300" b="1">
                <a:solidFill>
                  <a:srgbClr val="004359"/>
                </a:solidFill>
                <a:latin typeface="Open Sans"/>
                <a:ea typeface="Open Sans"/>
                <a:cs typeface="Open Sans"/>
                <a:sym typeface="Open Sans"/>
              </a:rPr>
              <a:t>Year 10 (2018)</a:t>
            </a:r>
            <a:endParaRPr sz="1300" b="1">
              <a:solidFill>
                <a:srgbClr val="004359"/>
              </a:solidFill>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s-419" sz="1200">
                <a:solidFill>
                  <a:srgbClr val="004359"/>
                </a:solidFill>
                <a:latin typeface="Open Sans"/>
                <a:ea typeface="Open Sans"/>
                <a:cs typeface="Open Sans"/>
                <a:sym typeface="Open Sans"/>
              </a:rPr>
              <a:t>164,693 adolescents from 7,119 school classes and 2,922 schools </a:t>
            </a:r>
            <a:endParaRPr sz="1200">
              <a:solidFill>
                <a:srgbClr val="004359"/>
              </a:solidFill>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s-419" sz="1200">
                <a:solidFill>
                  <a:srgbClr val="004359"/>
                </a:solidFill>
                <a:latin typeface="Open Sans"/>
                <a:ea typeface="Open Sans"/>
                <a:cs typeface="Open Sans"/>
                <a:sym typeface="Open Sans"/>
              </a:rPr>
              <a:t>50.8% girls</a:t>
            </a:r>
            <a:endParaRPr sz="1200">
              <a:solidFill>
                <a:srgbClr val="004359"/>
              </a:solidFill>
              <a:latin typeface="Open Sans"/>
              <a:ea typeface="Open Sans"/>
              <a:cs typeface="Open Sans"/>
              <a:sym typeface="Open Sans"/>
            </a:endParaRPr>
          </a:p>
          <a:p>
            <a:pPr marL="457200" marR="0" lvl="0" indent="-304800" algn="l" rtl="0">
              <a:lnSpc>
                <a:spcPct val="115000"/>
              </a:lnSpc>
              <a:spcBef>
                <a:spcPts val="0"/>
              </a:spcBef>
              <a:spcAft>
                <a:spcPts val="0"/>
              </a:spcAft>
              <a:buSzPts val="1200"/>
              <a:buFont typeface="Open Sans"/>
              <a:buChar char="●"/>
            </a:pPr>
            <a:r>
              <a:rPr lang="es-419" sz="1200">
                <a:solidFill>
                  <a:srgbClr val="004359"/>
                </a:solidFill>
                <a:latin typeface="Open Sans"/>
                <a:ea typeface="Open Sans"/>
                <a:cs typeface="Open Sans"/>
                <a:sym typeface="Open Sans"/>
              </a:rPr>
              <a:t>School SES: 24.6% low; 29.2% lower middle; 21.5% middle; 11.7% upper middle; 12.9% high</a:t>
            </a:r>
            <a:endParaRPr>
              <a:solidFill>
                <a:srgbClr val="004359"/>
              </a:solidFill>
              <a:latin typeface="Open Sans"/>
              <a:ea typeface="Open Sans"/>
              <a:cs typeface="Open Sans"/>
              <a:sym typeface="Open Sans"/>
            </a:endParaRPr>
          </a:p>
        </p:txBody>
      </p:sp>
      <p:sp>
        <p:nvSpPr>
          <p:cNvPr id="224" name="Google Shape;224;p21"/>
          <p:cNvSpPr txBox="1"/>
          <p:nvPr/>
        </p:nvSpPr>
        <p:spPr>
          <a:xfrm>
            <a:off x="205764" y="1958425"/>
            <a:ext cx="3451200" cy="22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a:solidFill>
                  <a:srgbClr val="004359"/>
                </a:solidFill>
                <a:latin typeface="Open Sans"/>
                <a:ea typeface="Open Sans"/>
                <a:cs typeface="Open Sans"/>
                <a:sym typeface="Open Sans"/>
              </a:rPr>
              <a:t>Individual-level variables</a:t>
            </a:r>
            <a:endParaRPr b="1">
              <a:solidFill>
                <a:srgbClr val="004359"/>
              </a:solidFill>
              <a:latin typeface="Open Sans"/>
              <a:ea typeface="Open Sans"/>
              <a:cs typeface="Open Sans"/>
              <a:sym typeface="Open Sans"/>
            </a:endParaRPr>
          </a:p>
          <a:p>
            <a:pPr marL="457200" lvl="0" indent="-311150" algn="l" rtl="0">
              <a:lnSpc>
                <a:spcPct val="115000"/>
              </a:lnSpc>
              <a:spcBef>
                <a:spcPts val="0"/>
              </a:spcBef>
              <a:spcAft>
                <a:spcPts val="0"/>
              </a:spcAft>
              <a:buSzPts val="1300"/>
              <a:buFont typeface="Open Sans"/>
              <a:buChar char="●"/>
            </a:pPr>
            <a:r>
              <a:rPr lang="es-419" sz="1300">
                <a:solidFill>
                  <a:srgbClr val="004359"/>
                </a:solidFill>
                <a:latin typeface="Open Sans"/>
                <a:ea typeface="Open Sans"/>
                <a:cs typeface="Open Sans"/>
                <a:sym typeface="Open Sans"/>
              </a:rPr>
              <a:t>Data were collected through the Educational Quality Assessment</a:t>
            </a:r>
            <a:endParaRPr sz="1300">
              <a:solidFill>
                <a:srgbClr val="004359"/>
              </a:solidFill>
              <a:latin typeface="Open Sans"/>
              <a:ea typeface="Open Sans"/>
              <a:cs typeface="Open Sans"/>
              <a:sym typeface="Open Sans"/>
            </a:endParaRPr>
          </a:p>
          <a:p>
            <a:pPr marL="457200" lvl="0" indent="0" algn="l" rtl="0">
              <a:lnSpc>
                <a:spcPct val="115000"/>
              </a:lnSpc>
              <a:spcBef>
                <a:spcPts val="0"/>
              </a:spcBef>
              <a:spcAft>
                <a:spcPts val="0"/>
              </a:spcAft>
              <a:buNone/>
            </a:pPr>
            <a:r>
              <a:rPr lang="es-419" sz="1300">
                <a:solidFill>
                  <a:srgbClr val="004359"/>
                </a:solidFill>
                <a:latin typeface="Open Sans"/>
                <a:ea typeface="Open Sans"/>
                <a:cs typeface="Open Sans"/>
                <a:sym typeface="Open Sans"/>
              </a:rPr>
              <a:t>System (SIMCE) applied annually to students at national level.</a:t>
            </a:r>
            <a:endParaRPr sz="1300">
              <a:solidFill>
                <a:srgbClr val="004359"/>
              </a:solidFill>
              <a:latin typeface="Open Sans"/>
              <a:ea typeface="Open Sans"/>
              <a:cs typeface="Open Sans"/>
              <a:sym typeface="Open Sans"/>
            </a:endParaRPr>
          </a:p>
          <a:p>
            <a:pPr marL="457200" lvl="0" indent="-311150" algn="l" rtl="0">
              <a:lnSpc>
                <a:spcPct val="115000"/>
              </a:lnSpc>
              <a:spcBef>
                <a:spcPts val="0"/>
              </a:spcBef>
              <a:spcAft>
                <a:spcPts val="0"/>
              </a:spcAft>
              <a:buClr>
                <a:srgbClr val="004359"/>
              </a:buClr>
              <a:buSzPts val="1300"/>
              <a:buFont typeface="Open Sans"/>
              <a:buChar char="●"/>
            </a:pPr>
            <a:r>
              <a:rPr lang="es-419" sz="1300">
                <a:solidFill>
                  <a:srgbClr val="004359"/>
                </a:solidFill>
                <a:latin typeface="Open Sans"/>
                <a:ea typeface="Open Sans"/>
                <a:cs typeface="Open Sans"/>
                <a:sym typeface="Open Sans"/>
              </a:rPr>
              <a:t>Students completed Quality and Context of Education questionnaire in Year 8 (2017) and Year 10 (2018)</a:t>
            </a:r>
            <a:endParaRPr sz="1300">
              <a:solidFill>
                <a:srgbClr val="004359"/>
              </a:solidFill>
              <a:latin typeface="Open Sans"/>
              <a:ea typeface="Open Sans"/>
              <a:cs typeface="Open Sans"/>
              <a:sym typeface="Open Sans"/>
            </a:endParaRPr>
          </a:p>
          <a:p>
            <a:pPr marL="457200" lvl="0" indent="-311150" algn="l" rtl="0">
              <a:lnSpc>
                <a:spcPct val="115000"/>
              </a:lnSpc>
              <a:spcBef>
                <a:spcPts val="0"/>
              </a:spcBef>
              <a:spcAft>
                <a:spcPts val="0"/>
              </a:spcAft>
              <a:buSzPts val="1300"/>
              <a:buFont typeface="Open Sans"/>
              <a:buChar char="●"/>
            </a:pPr>
            <a:r>
              <a:rPr lang="es-419" sz="1300">
                <a:solidFill>
                  <a:srgbClr val="004359"/>
                </a:solidFill>
                <a:latin typeface="Open Sans"/>
                <a:ea typeface="Open Sans"/>
                <a:cs typeface="Open Sans"/>
                <a:sym typeface="Open Sans"/>
              </a:rPr>
              <a:t>Parents’ questionnaire</a:t>
            </a:r>
            <a:endParaRPr sz="1300">
              <a:solidFill>
                <a:srgbClr val="004359"/>
              </a:solidFill>
              <a:latin typeface="Open Sans"/>
              <a:ea typeface="Open Sans"/>
              <a:cs typeface="Open Sans"/>
              <a:sym typeface="Open Sans"/>
            </a:endParaRPr>
          </a:p>
        </p:txBody>
      </p:sp>
      <p:sp>
        <p:nvSpPr>
          <p:cNvPr id="225" name="Google Shape;225;p21"/>
          <p:cNvSpPr txBox="1"/>
          <p:nvPr/>
        </p:nvSpPr>
        <p:spPr>
          <a:xfrm>
            <a:off x="198699" y="1652559"/>
            <a:ext cx="388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700" b="1">
                <a:solidFill>
                  <a:srgbClr val="004359"/>
                </a:solidFill>
                <a:latin typeface="Open Sans"/>
                <a:ea typeface="Open Sans"/>
                <a:cs typeface="Open Sans"/>
                <a:sym typeface="Open Sans"/>
              </a:rPr>
              <a:t>Data Sources</a:t>
            </a:r>
            <a:endParaRPr sz="1000" b="1">
              <a:latin typeface="Open Sans"/>
              <a:ea typeface="Open Sans"/>
              <a:cs typeface="Open Sans"/>
              <a:sym typeface="Open Sans"/>
            </a:endParaRPr>
          </a:p>
        </p:txBody>
      </p:sp>
      <p:sp>
        <p:nvSpPr>
          <p:cNvPr id="226" name="Google Shape;226;p21"/>
          <p:cNvSpPr txBox="1"/>
          <p:nvPr/>
        </p:nvSpPr>
        <p:spPr>
          <a:xfrm>
            <a:off x="205764" y="4105675"/>
            <a:ext cx="33138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300" b="1">
                <a:solidFill>
                  <a:srgbClr val="004359"/>
                </a:solidFill>
                <a:latin typeface="Open Sans"/>
                <a:ea typeface="Open Sans"/>
                <a:cs typeface="Open Sans"/>
                <a:sym typeface="Open Sans"/>
              </a:rPr>
              <a:t>School-level variables</a:t>
            </a:r>
            <a:endParaRPr sz="1300" b="1">
              <a:solidFill>
                <a:srgbClr val="004359"/>
              </a:solidFill>
              <a:latin typeface="Open Sans"/>
              <a:ea typeface="Open Sans"/>
              <a:cs typeface="Open Sans"/>
              <a:sym typeface="Open Sans"/>
            </a:endParaRPr>
          </a:p>
          <a:p>
            <a:pPr marL="457200" lvl="0" indent="-311150" algn="l" rtl="0">
              <a:lnSpc>
                <a:spcPct val="115000"/>
              </a:lnSpc>
              <a:spcBef>
                <a:spcPts val="0"/>
              </a:spcBef>
              <a:spcAft>
                <a:spcPts val="0"/>
              </a:spcAft>
              <a:buSzPts val="1300"/>
              <a:buFont typeface="Open Sans"/>
              <a:buChar char="●"/>
            </a:pPr>
            <a:r>
              <a:rPr lang="es-419" sz="1300">
                <a:solidFill>
                  <a:srgbClr val="004359"/>
                </a:solidFill>
                <a:latin typeface="Open Sans"/>
                <a:ea typeface="Open Sans"/>
                <a:cs typeface="Open Sans"/>
                <a:sym typeface="Open Sans"/>
              </a:rPr>
              <a:t>Information was obtained from the Ministry of Education</a:t>
            </a:r>
            <a:endParaRPr sz="1300">
              <a:solidFill>
                <a:srgbClr val="00435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p:nvPr/>
        </p:nvSpPr>
        <p:spPr>
          <a:xfrm>
            <a:off x="5009825" y="1575375"/>
            <a:ext cx="3906000" cy="1805422"/>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txBox="1">
            <a:spLocks noGrp="1"/>
          </p:cNvSpPr>
          <p:nvPr>
            <p:ph type="title"/>
          </p:nvPr>
        </p:nvSpPr>
        <p:spPr>
          <a:xfrm>
            <a:off x="386109" y="540504"/>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sz="3200" dirty="0"/>
              <a:t>Variables</a:t>
            </a:r>
            <a:endParaRPr sz="3200" dirty="0"/>
          </a:p>
        </p:txBody>
      </p:sp>
      <p:sp>
        <p:nvSpPr>
          <p:cNvPr id="233" name="Google Shape;233;p22"/>
          <p:cNvSpPr txBox="1"/>
          <p:nvPr/>
        </p:nvSpPr>
        <p:spPr>
          <a:xfrm>
            <a:off x="149025" y="1420925"/>
            <a:ext cx="4349700"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dirty="0">
                <a:solidFill>
                  <a:srgbClr val="03979D"/>
                </a:solidFill>
                <a:latin typeface="Open Sans"/>
                <a:ea typeface="Open Sans"/>
                <a:cs typeface="Open Sans"/>
                <a:sym typeface="Open Sans"/>
              </a:rPr>
              <a:t>Outcomes</a:t>
            </a:r>
            <a:endParaRPr sz="1300" dirty="0">
              <a:solidFill>
                <a:srgbClr val="03979D"/>
              </a:solidFill>
              <a:latin typeface="Open Sans"/>
              <a:ea typeface="Open Sans"/>
              <a:cs typeface="Open Sans"/>
              <a:sym typeface="Open Sans"/>
            </a:endParaRPr>
          </a:p>
          <a:p>
            <a:pPr marL="0" lvl="0" indent="0" algn="l" rtl="0">
              <a:lnSpc>
                <a:spcPct val="115000"/>
              </a:lnSpc>
              <a:spcBef>
                <a:spcPts val="0"/>
              </a:spcBef>
              <a:spcAft>
                <a:spcPts val="0"/>
              </a:spcAft>
              <a:buNone/>
            </a:pPr>
            <a:r>
              <a:rPr lang="es-419" sz="1100" dirty="0">
                <a:solidFill>
                  <a:srgbClr val="1D343C"/>
                </a:solidFill>
                <a:latin typeface="Open Sans"/>
                <a:ea typeface="Open Sans"/>
                <a:cs typeface="Open Sans"/>
                <a:sym typeface="Open Sans"/>
              </a:rPr>
              <a:t>Past-month substance use</a:t>
            </a:r>
            <a:endParaRPr sz="1100" dirty="0">
              <a:solidFill>
                <a:srgbClr val="1D343C"/>
              </a:solidFill>
              <a:latin typeface="Open Sans"/>
              <a:ea typeface="Open Sans"/>
              <a:cs typeface="Open Sans"/>
              <a:sym typeface="Open Sans"/>
            </a:endParaRPr>
          </a:p>
          <a:p>
            <a:pPr marL="0" lvl="0" indent="0" algn="l" rtl="0">
              <a:lnSpc>
                <a:spcPct val="115000"/>
              </a:lnSpc>
              <a:spcBef>
                <a:spcPts val="0"/>
              </a:spcBef>
              <a:spcAft>
                <a:spcPts val="0"/>
              </a:spcAft>
              <a:buNone/>
            </a:pPr>
            <a:r>
              <a:rPr lang="es-419" sz="1100" i="1" dirty="0">
                <a:solidFill>
                  <a:srgbClr val="1D343C"/>
                </a:solidFill>
                <a:latin typeface="Open Sans"/>
                <a:ea typeface="Open Sans"/>
                <a:cs typeface="Open Sans"/>
                <a:sym typeface="Open Sans"/>
              </a:rPr>
              <a:t>“During the last month, how often have you been involved in the following behaviours?”</a:t>
            </a:r>
            <a:endParaRPr sz="1100" i="1" dirty="0">
              <a:solidFill>
                <a:srgbClr val="1D343C"/>
              </a:solidFill>
              <a:latin typeface="Open Sans"/>
              <a:ea typeface="Open Sans"/>
              <a:cs typeface="Open Sans"/>
              <a:sym typeface="Open Sans"/>
            </a:endParaRPr>
          </a:p>
          <a:p>
            <a:pPr marL="0" lvl="0" indent="0" algn="l" rtl="0">
              <a:lnSpc>
                <a:spcPct val="115000"/>
              </a:lnSpc>
              <a:spcBef>
                <a:spcPts val="0"/>
              </a:spcBef>
              <a:spcAft>
                <a:spcPts val="0"/>
              </a:spcAft>
              <a:buNone/>
            </a:pPr>
            <a:endParaRPr sz="700" i="1" dirty="0">
              <a:solidFill>
                <a:srgbClr val="1D343C"/>
              </a:solidFill>
              <a:latin typeface="Open Sans"/>
              <a:ea typeface="Open Sans"/>
              <a:cs typeface="Open Sans"/>
              <a:sym typeface="Open Sans"/>
            </a:endParaRPr>
          </a:p>
          <a:p>
            <a:pPr marL="0" lvl="0" indent="0" algn="l" rtl="0">
              <a:lnSpc>
                <a:spcPct val="115000"/>
              </a:lnSpc>
              <a:spcBef>
                <a:spcPts val="0"/>
              </a:spcBef>
              <a:spcAft>
                <a:spcPts val="0"/>
              </a:spcAft>
              <a:buNone/>
            </a:pPr>
            <a:r>
              <a:rPr lang="es-419" sz="1000" b="1" dirty="0">
                <a:solidFill>
                  <a:srgbClr val="1D343C"/>
                </a:solidFill>
                <a:latin typeface="Open Sans"/>
                <a:ea typeface="Open Sans"/>
                <a:cs typeface="Open Sans"/>
                <a:sym typeface="Open Sans"/>
              </a:rPr>
              <a:t>Drinking alcohol / Smoking cigarettes / Smoking marijuana</a:t>
            </a:r>
            <a:endParaRPr sz="1200" b="1" dirty="0">
              <a:solidFill>
                <a:srgbClr val="1D343C"/>
              </a:solidFill>
              <a:latin typeface="Open Sans"/>
              <a:ea typeface="Open Sans"/>
              <a:cs typeface="Open Sans"/>
              <a:sym typeface="Open Sans"/>
            </a:endParaRPr>
          </a:p>
        </p:txBody>
      </p:sp>
      <p:sp>
        <p:nvSpPr>
          <p:cNvPr id="234" name="Google Shape;234;p22"/>
          <p:cNvSpPr txBox="1"/>
          <p:nvPr/>
        </p:nvSpPr>
        <p:spPr>
          <a:xfrm>
            <a:off x="240225" y="1110675"/>
            <a:ext cx="38991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500" b="1" dirty="0">
                <a:solidFill>
                  <a:srgbClr val="004359"/>
                </a:solidFill>
              </a:rPr>
              <a:t>Reported by students</a:t>
            </a:r>
            <a:endParaRPr sz="1500" b="1" dirty="0"/>
          </a:p>
        </p:txBody>
      </p:sp>
      <p:graphicFrame>
        <p:nvGraphicFramePr>
          <p:cNvPr id="235" name="Google Shape;235;p22"/>
          <p:cNvGraphicFramePr/>
          <p:nvPr>
            <p:extLst>
              <p:ext uri="{D42A27DB-BD31-4B8C-83A1-F6EECF244321}">
                <p14:modId xmlns:p14="http://schemas.microsoft.com/office/powerpoint/2010/main" val="2109830902"/>
              </p:ext>
            </p:extLst>
          </p:nvPr>
        </p:nvGraphicFramePr>
        <p:xfrm>
          <a:off x="233800" y="2669586"/>
          <a:ext cx="3920825" cy="1676250"/>
        </p:xfrm>
        <a:graphic>
          <a:graphicData uri="http://schemas.openxmlformats.org/drawingml/2006/table">
            <a:tbl>
              <a:tblPr>
                <a:noFill/>
                <a:tableStyleId>{F6445B8B-2E98-4337-B8B7-D7318908AB1E}</a:tableStyleId>
              </a:tblPr>
              <a:tblGrid>
                <a:gridCol w="2146450">
                  <a:extLst>
                    <a:ext uri="{9D8B030D-6E8A-4147-A177-3AD203B41FA5}">
                      <a16:colId xmlns:a16="http://schemas.microsoft.com/office/drawing/2014/main" val="20000"/>
                    </a:ext>
                  </a:extLst>
                </a:gridCol>
                <a:gridCol w="1774375">
                  <a:extLst>
                    <a:ext uri="{9D8B030D-6E8A-4147-A177-3AD203B41FA5}">
                      <a16:colId xmlns:a16="http://schemas.microsoft.com/office/drawing/2014/main" val="20001"/>
                    </a:ext>
                  </a:extLst>
                </a:gridCol>
              </a:tblGrid>
              <a:tr h="324050">
                <a:tc>
                  <a:txBody>
                    <a:bodyPr/>
                    <a:lstStyle/>
                    <a:p>
                      <a:pPr marL="0" lvl="0" indent="0" algn="l" rtl="0">
                        <a:spcBef>
                          <a:spcPts val="0"/>
                        </a:spcBef>
                        <a:spcAft>
                          <a:spcPts val="0"/>
                        </a:spcAft>
                        <a:buNone/>
                      </a:pPr>
                      <a:r>
                        <a:rPr lang="es-419" sz="1000" b="1">
                          <a:solidFill>
                            <a:srgbClr val="1D343C"/>
                          </a:solidFill>
                          <a:latin typeface="Open Sans"/>
                          <a:ea typeface="Open Sans"/>
                          <a:cs typeface="Open Sans"/>
                          <a:sym typeface="Open Sans"/>
                        </a:rPr>
                        <a:t>Response options</a:t>
                      </a:r>
                      <a:endParaRPr sz="1000" b="1">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s-419" sz="1000" b="1">
                          <a:solidFill>
                            <a:srgbClr val="1D343C"/>
                          </a:solidFill>
                          <a:latin typeface="Open Sans"/>
                          <a:ea typeface="Open Sans"/>
                          <a:cs typeface="Open Sans"/>
                          <a:sym typeface="Open Sans"/>
                        </a:rPr>
                        <a:t>Dichotomized scale</a:t>
                      </a:r>
                      <a:endParaRPr sz="1000" b="1">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24050">
                <a:tc>
                  <a:txBody>
                    <a:bodyPr/>
                    <a:lstStyle/>
                    <a:p>
                      <a:pPr marL="0" lvl="0" indent="0" algn="l" rtl="0">
                        <a:spcBef>
                          <a:spcPts val="0"/>
                        </a:spcBef>
                        <a:spcAft>
                          <a:spcPts val="0"/>
                        </a:spcAft>
                        <a:buNone/>
                      </a:pPr>
                      <a:r>
                        <a:rPr lang="es-419" sz="1000">
                          <a:solidFill>
                            <a:srgbClr val="1D343C"/>
                          </a:solidFill>
                          <a:latin typeface="Open Sans"/>
                          <a:ea typeface="Open Sans"/>
                          <a:cs typeface="Open Sans"/>
                          <a:sym typeface="Open Sans"/>
                        </a:rPr>
                        <a:t>Never or almost never</a:t>
                      </a:r>
                      <a:endParaRPr sz="1000">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s-419" sz="1000">
                          <a:solidFill>
                            <a:srgbClr val="1D343C"/>
                          </a:solidFill>
                          <a:latin typeface="Open Sans"/>
                          <a:ea typeface="Open Sans"/>
                          <a:cs typeface="Open Sans"/>
                          <a:sym typeface="Open Sans"/>
                        </a:rPr>
                        <a:t>Never or almost never</a:t>
                      </a:r>
                      <a:endParaRPr sz="1000">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24050">
                <a:tc>
                  <a:txBody>
                    <a:bodyPr/>
                    <a:lstStyle/>
                    <a:p>
                      <a:pPr marL="0" lvl="0" indent="0" algn="l" rtl="0">
                        <a:spcBef>
                          <a:spcPts val="0"/>
                        </a:spcBef>
                        <a:spcAft>
                          <a:spcPts val="0"/>
                        </a:spcAft>
                        <a:buNone/>
                      </a:pPr>
                      <a:r>
                        <a:rPr lang="es-419" sz="1000">
                          <a:solidFill>
                            <a:srgbClr val="1D343C"/>
                          </a:solidFill>
                          <a:latin typeface="Open Sans"/>
                          <a:ea typeface="Open Sans"/>
                          <a:cs typeface="Open Sans"/>
                          <a:sym typeface="Open Sans"/>
                        </a:rPr>
                        <a:t>Rarely</a:t>
                      </a:r>
                      <a:endParaRPr sz="1000">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tc rowSpan="3">
                  <a:txBody>
                    <a:bodyPr/>
                    <a:lstStyle/>
                    <a:p>
                      <a:pPr marL="0" lvl="0" indent="0" algn="l" rtl="0">
                        <a:spcBef>
                          <a:spcPts val="0"/>
                        </a:spcBef>
                        <a:spcAft>
                          <a:spcPts val="0"/>
                        </a:spcAft>
                        <a:buNone/>
                      </a:pPr>
                      <a:r>
                        <a:rPr lang="es-419" sz="1000">
                          <a:solidFill>
                            <a:srgbClr val="1D343C"/>
                          </a:solidFill>
                          <a:latin typeface="Open Sans"/>
                          <a:ea typeface="Open Sans"/>
                          <a:cs typeface="Open Sans"/>
                          <a:sym typeface="Open Sans"/>
                        </a:rPr>
                        <a:t>Once or more</a:t>
                      </a:r>
                      <a:endParaRPr sz="1000">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24050">
                <a:tc>
                  <a:txBody>
                    <a:bodyPr/>
                    <a:lstStyle/>
                    <a:p>
                      <a:pPr marL="0" lvl="0" indent="0" algn="l" rtl="0">
                        <a:spcBef>
                          <a:spcPts val="0"/>
                        </a:spcBef>
                        <a:spcAft>
                          <a:spcPts val="0"/>
                        </a:spcAft>
                        <a:buNone/>
                      </a:pPr>
                      <a:r>
                        <a:rPr lang="es-419" sz="1000">
                          <a:solidFill>
                            <a:srgbClr val="1D343C"/>
                          </a:solidFill>
                          <a:latin typeface="Open Sans"/>
                          <a:ea typeface="Open Sans"/>
                          <a:cs typeface="Open Sans"/>
                          <a:sym typeface="Open Sans"/>
                        </a:rPr>
                        <a:t>Many times</a:t>
                      </a:r>
                      <a:endParaRPr sz="1000">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tc vMerge="1">
                  <a:txBody>
                    <a:bodyPr/>
                    <a:lstStyle/>
                    <a:p>
                      <a:endParaRPr lang="en-CL"/>
                    </a:p>
                  </a:txBody>
                  <a:tcPr/>
                </a:tc>
                <a:extLst>
                  <a:ext uri="{0D108BD9-81ED-4DB2-BD59-A6C34878D82A}">
                    <a16:rowId xmlns:a16="http://schemas.microsoft.com/office/drawing/2014/main" val="10003"/>
                  </a:ext>
                </a:extLst>
              </a:tr>
              <a:tr h="324050">
                <a:tc>
                  <a:txBody>
                    <a:bodyPr/>
                    <a:lstStyle/>
                    <a:p>
                      <a:pPr marL="0" lvl="0" indent="0" algn="l" rtl="0">
                        <a:spcBef>
                          <a:spcPts val="0"/>
                        </a:spcBef>
                        <a:spcAft>
                          <a:spcPts val="0"/>
                        </a:spcAft>
                        <a:buNone/>
                      </a:pPr>
                      <a:r>
                        <a:rPr lang="es-419" sz="1000">
                          <a:solidFill>
                            <a:srgbClr val="1D343C"/>
                          </a:solidFill>
                          <a:latin typeface="Open Sans"/>
                          <a:ea typeface="Open Sans"/>
                          <a:cs typeface="Open Sans"/>
                          <a:sym typeface="Open Sans"/>
                        </a:rPr>
                        <a:t>Always or almost always</a:t>
                      </a:r>
                      <a:endParaRPr sz="1000">
                        <a:solidFill>
                          <a:srgbClr val="1D343C"/>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0E0E3"/>
                    </a:solidFill>
                  </a:tcPr>
                </a:tc>
                <a:tc vMerge="1">
                  <a:txBody>
                    <a:bodyPr/>
                    <a:lstStyle/>
                    <a:p>
                      <a:endParaRPr lang="en-CL"/>
                    </a:p>
                  </a:txBody>
                  <a:tcPr/>
                </a:tc>
                <a:extLst>
                  <a:ext uri="{0D108BD9-81ED-4DB2-BD59-A6C34878D82A}">
                    <a16:rowId xmlns:a16="http://schemas.microsoft.com/office/drawing/2014/main" val="10004"/>
                  </a:ext>
                </a:extLst>
              </a:tr>
            </a:tbl>
          </a:graphicData>
        </a:graphic>
      </p:graphicFrame>
      <p:sp>
        <p:nvSpPr>
          <p:cNvPr id="236" name="Google Shape;236;p22"/>
          <p:cNvSpPr txBox="1"/>
          <p:nvPr/>
        </p:nvSpPr>
        <p:spPr>
          <a:xfrm>
            <a:off x="166343" y="4340057"/>
            <a:ext cx="3000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b="1">
                <a:solidFill>
                  <a:srgbClr val="03979D"/>
                </a:solidFill>
                <a:latin typeface="Open Sans"/>
                <a:ea typeface="Open Sans"/>
                <a:cs typeface="Open Sans"/>
                <a:sym typeface="Open Sans"/>
              </a:rPr>
              <a:t>Covariates</a:t>
            </a:r>
            <a:endParaRPr sz="100">
              <a:solidFill>
                <a:srgbClr val="1D343C"/>
              </a:solidFill>
              <a:latin typeface="Open Sans"/>
              <a:ea typeface="Open Sans"/>
              <a:cs typeface="Open Sans"/>
              <a:sym typeface="Open Sans"/>
            </a:endParaRPr>
          </a:p>
          <a:p>
            <a:pPr marL="0" lvl="0" indent="0" algn="l" rtl="0">
              <a:lnSpc>
                <a:spcPct val="115000"/>
              </a:lnSpc>
              <a:spcBef>
                <a:spcPts val="0"/>
              </a:spcBef>
              <a:spcAft>
                <a:spcPts val="0"/>
              </a:spcAft>
              <a:buNone/>
            </a:pPr>
            <a:r>
              <a:rPr lang="es-419" sz="1100">
                <a:solidFill>
                  <a:srgbClr val="1D343C"/>
                </a:solidFill>
                <a:latin typeface="Open Sans"/>
                <a:ea typeface="Open Sans"/>
                <a:cs typeface="Open Sans"/>
                <a:sym typeface="Open Sans"/>
              </a:rPr>
              <a:t>Gender (male/female)</a:t>
            </a:r>
            <a:endParaRPr sz="1300">
              <a:solidFill>
                <a:srgbClr val="1D343C"/>
              </a:solidFill>
              <a:latin typeface="Open Sans"/>
              <a:ea typeface="Open Sans"/>
              <a:cs typeface="Open Sans"/>
              <a:sym typeface="Open Sans"/>
            </a:endParaRPr>
          </a:p>
        </p:txBody>
      </p:sp>
      <p:sp>
        <p:nvSpPr>
          <p:cNvPr id="237" name="Google Shape;237;p22"/>
          <p:cNvSpPr txBox="1"/>
          <p:nvPr/>
        </p:nvSpPr>
        <p:spPr>
          <a:xfrm>
            <a:off x="5188625" y="1687875"/>
            <a:ext cx="3635624" cy="16711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dirty="0">
                <a:solidFill>
                  <a:srgbClr val="03979D"/>
                </a:solidFill>
                <a:latin typeface="Open Sans"/>
                <a:ea typeface="Open Sans"/>
                <a:cs typeface="Open Sans"/>
                <a:sym typeface="Open Sans"/>
              </a:rPr>
              <a:t>School </a:t>
            </a:r>
            <a:r>
              <a:rPr lang="es-ES" b="1" dirty="0">
                <a:solidFill>
                  <a:srgbClr val="03979D"/>
                </a:solidFill>
                <a:latin typeface="Open Sans"/>
                <a:ea typeface="Open Sans"/>
                <a:cs typeface="Open Sans"/>
                <a:sym typeface="Open Sans"/>
              </a:rPr>
              <a:t>SES</a:t>
            </a:r>
            <a:endParaRPr sz="100" dirty="0">
              <a:solidFill>
                <a:srgbClr val="1D343C"/>
              </a:solidFill>
              <a:latin typeface="Open Sans"/>
              <a:ea typeface="Open Sans"/>
              <a:cs typeface="Open Sans"/>
              <a:sym typeface="Open Sans"/>
            </a:endParaRPr>
          </a:p>
          <a:p>
            <a:pPr lvl="0">
              <a:lnSpc>
                <a:spcPct val="115000"/>
              </a:lnSpc>
            </a:pPr>
            <a:r>
              <a:rPr lang="es-419" sz="1100" dirty="0">
                <a:solidFill>
                  <a:srgbClr val="1D343C"/>
                </a:solidFill>
                <a:latin typeface="Open Sans"/>
                <a:ea typeface="Open Sans"/>
                <a:cs typeface="Open Sans"/>
                <a:sym typeface="Open Sans"/>
              </a:rPr>
              <a:t>School socioeconomic classification provided by the Ministry of Education and based on %FSM and information reported by parents on income and education</a:t>
            </a:r>
            <a:endParaRPr sz="900" dirty="0">
              <a:solidFill>
                <a:srgbClr val="1D343C"/>
              </a:solidFill>
              <a:latin typeface="Open Sans"/>
              <a:ea typeface="Open Sans"/>
              <a:cs typeface="Open Sans"/>
              <a:sym typeface="Open Sans"/>
            </a:endParaRPr>
          </a:p>
          <a:p>
            <a:pPr marL="0" lvl="0" indent="0" algn="ctr" rtl="0">
              <a:lnSpc>
                <a:spcPct val="115000"/>
              </a:lnSpc>
              <a:spcBef>
                <a:spcPts val="0"/>
              </a:spcBef>
              <a:spcAft>
                <a:spcPts val="0"/>
              </a:spcAft>
              <a:buNone/>
            </a:pPr>
            <a:r>
              <a:rPr lang="es-419" sz="1300" dirty="0">
                <a:solidFill>
                  <a:srgbClr val="1D343C"/>
                </a:solidFill>
                <a:latin typeface="Open Sans"/>
                <a:ea typeface="Open Sans"/>
                <a:cs typeface="Open Sans"/>
                <a:sym typeface="Open Sans"/>
              </a:rPr>
              <a:t>Low  / Lower middle / Middle / </a:t>
            </a:r>
            <a:endParaRPr sz="1300" dirty="0">
              <a:solidFill>
                <a:srgbClr val="1D343C"/>
              </a:solidFill>
              <a:latin typeface="Open Sans"/>
              <a:ea typeface="Open Sans"/>
              <a:cs typeface="Open Sans"/>
              <a:sym typeface="Open Sans"/>
            </a:endParaRPr>
          </a:p>
          <a:p>
            <a:pPr marL="0" lvl="0" indent="0" algn="ctr" rtl="0">
              <a:lnSpc>
                <a:spcPct val="115000"/>
              </a:lnSpc>
              <a:spcBef>
                <a:spcPts val="0"/>
              </a:spcBef>
              <a:spcAft>
                <a:spcPts val="0"/>
              </a:spcAft>
              <a:buNone/>
            </a:pPr>
            <a:r>
              <a:rPr lang="es-419" sz="1300" dirty="0">
                <a:solidFill>
                  <a:srgbClr val="1D343C"/>
                </a:solidFill>
                <a:latin typeface="Open Sans"/>
                <a:ea typeface="Open Sans"/>
                <a:cs typeface="Open Sans"/>
                <a:sym typeface="Open Sans"/>
              </a:rPr>
              <a:t>Upper middle / High</a:t>
            </a:r>
            <a:endParaRPr sz="1300" dirty="0">
              <a:solidFill>
                <a:srgbClr val="1D343C"/>
              </a:solidFill>
              <a:latin typeface="Open Sans"/>
              <a:ea typeface="Open Sans"/>
              <a:cs typeface="Open Sans"/>
              <a:sym typeface="Open Sans"/>
            </a:endParaRPr>
          </a:p>
        </p:txBody>
      </p:sp>
      <p:sp>
        <p:nvSpPr>
          <p:cNvPr id="238" name="Google Shape;238;p22"/>
          <p:cNvSpPr txBox="1"/>
          <p:nvPr/>
        </p:nvSpPr>
        <p:spPr>
          <a:xfrm>
            <a:off x="5188625" y="4100000"/>
            <a:ext cx="3345300" cy="99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a:solidFill>
                  <a:srgbClr val="03979D"/>
                </a:solidFill>
                <a:latin typeface="Open Sans"/>
                <a:ea typeface="Open Sans"/>
                <a:cs typeface="Open Sans"/>
                <a:sym typeface="Open Sans"/>
              </a:rPr>
              <a:t>Covariates</a:t>
            </a:r>
            <a:endParaRPr sz="1100">
              <a:solidFill>
                <a:srgbClr val="1D343C"/>
              </a:solidFill>
              <a:latin typeface="Open Sans"/>
              <a:ea typeface="Open Sans"/>
              <a:cs typeface="Open Sans"/>
              <a:sym typeface="Open Sans"/>
            </a:endParaRPr>
          </a:p>
          <a:p>
            <a:pPr marL="0" lvl="0" indent="0" algn="l" rtl="0">
              <a:lnSpc>
                <a:spcPct val="115000"/>
              </a:lnSpc>
              <a:spcBef>
                <a:spcPts val="0"/>
              </a:spcBef>
              <a:spcAft>
                <a:spcPts val="0"/>
              </a:spcAft>
              <a:buNone/>
            </a:pPr>
            <a:r>
              <a:rPr lang="es-419" sz="1100">
                <a:solidFill>
                  <a:srgbClr val="1D343C"/>
                </a:solidFill>
                <a:latin typeface="Open Sans"/>
                <a:ea typeface="Open Sans"/>
                <a:cs typeface="Open Sans"/>
                <a:sym typeface="Open Sans"/>
              </a:rPr>
              <a:t>Parents' education: Highest educational attainment of the father or mother</a:t>
            </a:r>
            <a:endParaRPr sz="1000">
              <a:solidFill>
                <a:srgbClr val="1D343C"/>
              </a:solidFill>
              <a:latin typeface="Open Sans"/>
              <a:ea typeface="Open Sans"/>
              <a:cs typeface="Open Sans"/>
              <a:sym typeface="Open Sans"/>
            </a:endParaRPr>
          </a:p>
          <a:p>
            <a:pPr marL="0" lvl="0" indent="0" algn="l" rtl="0">
              <a:lnSpc>
                <a:spcPct val="115000"/>
              </a:lnSpc>
              <a:spcBef>
                <a:spcPts val="0"/>
              </a:spcBef>
              <a:spcAft>
                <a:spcPts val="0"/>
              </a:spcAft>
              <a:buNone/>
            </a:pPr>
            <a:endParaRPr sz="1100">
              <a:solidFill>
                <a:srgbClr val="1D343C"/>
              </a:solidFill>
              <a:latin typeface="Open Sans"/>
              <a:ea typeface="Open Sans"/>
              <a:cs typeface="Open Sans"/>
              <a:sym typeface="Open Sans"/>
            </a:endParaRPr>
          </a:p>
        </p:txBody>
      </p:sp>
      <p:sp>
        <p:nvSpPr>
          <p:cNvPr id="239" name="Google Shape;239;p22"/>
          <p:cNvSpPr txBox="1"/>
          <p:nvPr/>
        </p:nvSpPr>
        <p:spPr>
          <a:xfrm>
            <a:off x="5284475" y="1097507"/>
            <a:ext cx="3000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500" b="1" dirty="0">
                <a:solidFill>
                  <a:srgbClr val="004359"/>
                </a:solidFill>
              </a:rPr>
              <a:t>School information</a:t>
            </a:r>
            <a:endParaRPr sz="1500" b="1" dirty="0">
              <a:solidFill>
                <a:srgbClr val="1D343C"/>
              </a:solidFill>
              <a:latin typeface="Open Sans"/>
              <a:ea typeface="Open Sans"/>
              <a:cs typeface="Open Sans"/>
              <a:sym typeface="Open Sans"/>
            </a:endParaRPr>
          </a:p>
        </p:txBody>
      </p:sp>
      <p:cxnSp>
        <p:nvCxnSpPr>
          <p:cNvPr id="240" name="Google Shape;240;p22"/>
          <p:cNvCxnSpPr/>
          <p:nvPr/>
        </p:nvCxnSpPr>
        <p:spPr>
          <a:xfrm>
            <a:off x="233800" y="1473775"/>
            <a:ext cx="3906000" cy="0"/>
          </a:xfrm>
          <a:prstGeom prst="straightConnector1">
            <a:avLst/>
          </a:prstGeom>
          <a:noFill/>
          <a:ln w="9525" cap="flat" cmpd="sng">
            <a:solidFill>
              <a:schemeClr val="dk1"/>
            </a:solidFill>
            <a:prstDash val="solid"/>
            <a:round/>
            <a:headEnd type="none" w="med" len="med"/>
            <a:tailEnd type="none" w="med" len="med"/>
          </a:ln>
        </p:spPr>
      </p:cxnSp>
      <p:cxnSp>
        <p:nvCxnSpPr>
          <p:cNvPr id="241" name="Google Shape;241;p22"/>
          <p:cNvCxnSpPr/>
          <p:nvPr/>
        </p:nvCxnSpPr>
        <p:spPr>
          <a:xfrm>
            <a:off x="5009825" y="1461075"/>
            <a:ext cx="3906000" cy="0"/>
          </a:xfrm>
          <a:prstGeom prst="straightConnector1">
            <a:avLst/>
          </a:prstGeom>
          <a:noFill/>
          <a:ln w="9525" cap="flat" cmpd="sng">
            <a:solidFill>
              <a:schemeClr val="dk1"/>
            </a:solidFill>
            <a:prstDash val="solid"/>
            <a:round/>
            <a:headEnd type="none" w="med" len="med"/>
            <a:tailEnd type="none" w="med" len="med"/>
          </a:ln>
        </p:spPr>
      </p:cxnSp>
      <p:cxnSp>
        <p:nvCxnSpPr>
          <p:cNvPr id="242" name="Google Shape;242;p22"/>
          <p:cNvCxnSpPr/>
          <p:nvPr/>
        </p:nvCxnSpPr>
        <p:spPr>
          <a:xfrm>
            <a:off x="5009825" y="4013275"/>
            <a:ext cx="3906000" cy="0"/>
          </a:xfrm>
          <a:prstGeom prst="straightConnector1">
            <a:avLst/>
          </a:prstGeom>
          <a:noFill/>
          <a:ln w="9525" cap="flat" cmpd="sng">
            <a:solidFill>
              <a:schemeClr val="dk1"/>
            </a:solidFill>
            <a:prstDash val="solid"/>
            <a:round/>
            <a:headEnd type="none" w="med" len="med"/>
            <a:tailEnd type="none" w="med" len="med"/>
          </a:ln>
        </p:spPr>
      </p:cxnSp>
      <p:sp>
        <p:nvSpPr>
          <p:cNvPr id="243" name="Google Shape;243;p22"/>
          <p:cNvSpPr txBox="1"/>
          <p:nvPr/>
        </p:nvSpPr>
        <p:spPr>
          <a:xfrm>
            <a:off x="5284475" y="3656223"/>
            <a:ext cx="3000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500" b="1">
                <a:solidFill>
                  <a:srgbClr val="004359"/>
                </a:solidFill>
              </a:rPr>
              <a:t>Reported by parents</a:t>
            </a:r>
            <a:r>
              <a:rPr lang="es-419" sz="1600" b="1">
                <a:solidFill>
                  <a:srgbClr val="1D343C"/>
                </a:solidFill>
                <a:latin typeface="Open Sans"/>
                <a:ea typeface="Open Sans"/>
                <a:cs typeface="Open Sans"/>
                <a:sym typeface="Open Sans"/>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p:nvPr/>
        </p:nvSpPr>
        <p:spPr>
          <a:xfrm>
            <a:off x="227150" y="1775125"/>
            <a:ext cx="2854200" cy="1398300"/>
          </a:xfrm>
          <a:prstGeom prst="roundRect">
            <a:avLst>
              <a:gd name="adj" fmla="val 16667"/>
            </a:avLst>
          </a:prstGeom>
          <a:solidFill>
            <a:srgbClr val="03979D">
              <a:alpha val="6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227150" y="3205076"/>
            <a:ext cx="2854200" cy="1398300"/>
          </a:xfrm>
          <a:prstGeom prst="roundRect">
            <a:avLst>
              <a:gd name="adj" fmla="val 16667"/>
            </a:avLst>
          </a:prstGeom>
          <a:solidFill>
            <a:srgbClr val="E52B4D">
              <a:alpha val="4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3141556" y="1775125"/>
            <a:ext cx="2854200" cy="1398300"/>
          </a:xfrm>
          <a:prstGeom prst="roundRect">
            <a:avLst>
              <a:gd name="adj" fmla="val 16667"/>
            </a:avLst>
          </a:prstGeom>
          <a:solidFill>
            <a:srgbClr val="03979D">
              <a:alpha val="80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3141556" y="3205076"/>
            <a:ext cx="2854200" cy="1398300"/>
          </a:xfrm>
          <a:prstGeom prst="roundRect">
            <a:avLst>
              <a:gd name="adj" fmla="val 16667"/>
            </a:avLst>
          </a:prstGeom>
          <a:solidFill>
            <a:srgbClr val="E52B4D">
              <a:alpha val="54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6055952" y="1775125"/>
            <a:ext cx="2854200" cy="1398300"/>
          </a:xfrm>
          <a:prstGeom prst="roundRect">
            <a:avLst>
              <a:gd name="adj" fmla="val 16667"/>
            </a:avLst>
          </a:prstGeom>
          <a:solidFill>
            <a:srgbClr val="039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6055952" y="3205076"/>
            <a:ext cx="2854200" cy="1398300"/>
          </a:xfrm>
          <a:prstGeom prst="roundRect">
            <a:avLst>
              <a:gd name="adj" fmla="val 16667"/>
            </a:avLst>
          </a:prstGeom>
          <a:solidFill>
            <a:srgbClr val="E52B4D">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txBox="1">
            <a:spLocks noGrp="1"/>
          </p:cNvSpPr>
          <p:nvPr>
            <p:ph type="title"/>
          </p:nvPr>
        </p:nvSpPr>
        <p:spPr>
          <a:xfrm>
            <a:off x="198689" y="845634"/>
            <a:ext cx="8222100" cy="76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3200"/>
              <a:t>Analytical plan </a:t>
            </a:r>
            <a:endParaRPr sz="3200"/>
          </a:p>
        </p:txBody>
      </p:sp>
      <p:sp>
        <p:nvSpPr>
          <p:cNvPr id="255" name="Google Shape;255;p23"/>
          <p:cNvSpPr txBox="1"/>
          <p:nvPr/>
        </p:nvSpPr>
        <p:spPr>
          <a:xfrm>
            <a:off x="309882" y="1815884"/>
            <a:ext cx="26118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a:solidFill>
                  <a:srgbClr val="004359"/>
                </a:solidFill>
                <a:latin typeface="Open Sans"/>
                <a:ea typeface="Open Sans"/>
                <a:cs typeface="Open Sans"/>
                <a:sym typeface="Open Sans"/>
              </a:rPr>
              <a:t>Multilevel modelling</a:t>
            </a:r>
            <a:endParaRPr b="1">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a:solidFill>
                  <a:srgbClr val="004359"/>
                </a:solidFill>
                <a:latin typeface="Open Sans"/>
                <a:ea typeface="Open Sans"/>
                <a:cs typeface="Open Sans"/>
                <a:sym typeface="Open Sans"/>
              </a:rPr>
              <a:t>•</a:t>
            </a:r>
            <a:r>
              <a:rPr lang="es-419" i="1">
                <a:solidFill>
                  <a:srgbClr val="004359"/>
                </a:solidFill>
                <a:latin typeface="Open Sans"/>
                <a:ea typeface="Open Sans"/>
                <a:cs typeface="Open Sans"/>
                <a:sym typeface="Open Sans"/>
              </a:rPr>
              <a:t>Hierarchical structure of data</a:t>
            </a:r>
            <a:endParaRPr i="1">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a:solidFill>
                  <a:srgbClr val="004359"/>
                </a:solidFill>
                <a:latin typeface="Open Sans"/>
                <a:ea typeface="Open Sans"/>
                <a:cs typeface="Open Sans"/>
                <a:sym typeface="Open Sans"/>
              </a:rPr>
              <a:t>•Individuals – school classes – schools </a:t>
            </a:r>
            <a:endParaRPr>
              <a:solidFill>
                <a:srgbClr val="004359"/>
              </a:solidFill>
              <a:latin typeface="Open Sans"/>
              <a:ea typeface="Open Sans"/>
              <a:cs typeface="Open Sans"/>
              <a:sym typeface="Open Sans"/>
            </a:endParaRPr>
          </a:p>
        </p:txBody>
      </p:sp>
      <p:sp>
        <p:nvSpPr>
          <p:cNvPr id="256" name="Google Shape;256;p23"/>
          <p:cNvSpPr txBox="1"/>
          <p:nvPr/>
        </p:nvSpPr>
        <p:spPr>
          <a:xfrm>
            <a:off x="3141575" y="1811775"/>
            <a:ext cx="2854200" cy="142343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dirty="0">
                <a:solidFill>
                  <a:srgbClr val="004359"/>
                </a:solidFill>
                <a:latin typeface="Open Sans"/>
                <a:ea typeface="Open Sans"/>
                <a:cs typeface="Open Sans"/>
                <a:sym typeface="Open Sans"/>
              </a:rPr>
              <a:t>Multilevel logistic regression</a:t>
            </a:r>
            <a:endParaRPr dirty="0">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dirty="0">
                <a:solidFill>
                  <a:srgbClr val="004359"/>
                </a:solidFill>
                <a:latin typeface="Open Sans"/>
                <a:ea typeface="Open Sans"/>
                <a:cs typeface="Open Sans"/>
                <a:sym typeface="Open Sans"/>
              </a:rPr>
              <a:t>Drinking / smoking / marijuana use </a:t>
            </a:r>
          </a:p>
          <a:p>
            <a:pPr marL="0" lvl="0" indent="0" algn="l" rtl="0">
              <a:lnSpc>
                <a:spcPct val="115000"/>
              </a:lnSpc>
              <a:spcBef>
                <a:spcPts val="0"/>
              </a:spcBef>
              <a:spcAft>
                <a:spcPts val="0"/>
              </a:spcAft>
              <a:buNone/>
            </a:pPr>
            <a:r>
              <a:rPr lang="es-419" dirty="0">
                <a:solidFill>
                  <a:srgbClr val="004359"/>
                </a:solidFill>
                <a:latin typeface="Open Sans"/>
                <a:ea typeface="Open Sans"/>
                <a:cs typeface="Open Sans"/>
                <a:sym typeface="Open Sans"/>
              </a:rPr>
              <a:t>Once or more vs. never/almost never</a:t>
            </a:r>
            <a:endParaRPr dirty="0">
              <a:solidFill>
                <a:srgbClr val="004359"/>
              </a:solidFill>
              <a:latin typeface="Open Sans"/>
              <a:ea typeface="Open Sans"/>
              <a:cs typeface="Open Sans"/>
              <a:sym typeface="Open Sans"/>
            </a:endParaRPr>
          </a:p>
        </p:txBody>
      </p:sp>
      <p:sp>
        <p:nvSpPr>
          <p:cNvPr id="257" name="Google Shape;257;p23"/>
          <p:cNvSpPr txBox="1"/>
          <p:nvPr/>
        </p:nvSpPr>
        <p:spPr>
          <a:xfrm>
            <a:off x="6180982" y="1809898"/>
            <a:ext cx="22962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a:solidFill>
                  <a:srgbClr val="004359"/>
                </a:solidFill>
                <a:latin typeface="Open Sans"/>
                <a:ea typeface="Open Sans"/>
                <a:cs typeface="Open Sans"/>
                <a:sym typeface="Open Sans"/>
              </a:rPr>
              <a:t>Interaction between School SES and gender</a:t>
            </a:r>
            <a:endParaRPr b="1">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a:solidFill>
                  <a:srgbClr val="004359"/>
                </a:solidFill>
                <a:latin typeface="Open Sans"/>
                <a:ea typeface="Open Sans"/>
                <a:cs typeface="Open Sans"/>
                <a:sym typeface="Open Sans"/>
              </a:rPr>
              <a:t>•Interaction terms</a:t>
            </a:r>
            <a:endParaRPr>
              <a:solidFill>
                <a:srgbClr val="004359"/>
              </a:solidFill>
              <a:latin typeface="Open Sans"/>
              <a:ea typeface="Open Sans"/>
              <a:cs typeface="Open Sans"/>
              <a:sym typeface="Open Sans"/>
            </a:endParaRPr>
          </a:p>
        </p:txBody>
      </p:sp>
      <p:sp>
        <p:nvSpPr>
          <p:cNvPr id="258" name="Google Shape;258;p23"/>
          <p:cNvSpPr txBox="1"/>
          <p:nvPr/>
        </p:nvSpPr>
        <p:spPr>
          <a:xfrm>
            <a:off x="3323336" y="3275216"/>
            <a:ext cx="2611800" cy="114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s-419" b="1">
                <a:solidFill>
                  <a:srgbClr val="004359"/>
                </a:solidFill>
                <a:latin typeface="Open Sans"/>
                <a:ea typeface="Open Sans"/>
                <a:cs typeface="Open Sans"/>
                <a:sym typeface="Open Sans"/>
              </a:rPr>
              <a:t>Predicted probabilities </a:t>
            </a:r>
            <a:r>
              <a:rPr lang="es-419">
                <a:solidFill>
                  <a:srgbClr val="004359"/>
                </a:solidFill>
                <a:latin typeface="Open Sans"/>
                <a:ea typeface="Open Sans"/>
                <a:cs typeface="Open Sans"/>
                <a:sym typeface="Open Sans"/>
              </a:rPr>
              <a:t>Calculated based on fixed effects using </a:t>
            </a:r>
            <a:r>
              <a:rPr lang="es-419" i="1">
                <a:solidFill>
                  <a:srgbClr val="004359"/>
                </a:solidFill>
                <a:latin typeface="Open Sans"/>
                <a:ea typeface="Open Sans"/>
                <a:cs typeface="Open Sans"/>
                <a:sym typeface="Open Sans"/>
              </a:rPr>
              <a:t>margins</a:t>
            </a:r>
            <a:endParaRPr i="1">
              <a:solidFill>
                <a:srgbClr val="004359"/>
              </a:solidFill>
              <a:latin typeface="Open Sans"/>
              <a:ea typeface="Open Sans"/>
              <a:cs typeface="Open Sans"/>
              <a:sym typeface="Open Sans"/>
            </a:endParaRPr>
          </a:p>
          <a:p>
            <a:pPr marL="0" lvl="0" indent="0" algn="l" rtl="0">
              <a:spcBef>
                <a:spcPts val="0"/>
              </a:spcBef>
              <a:spcAft>
                <a:spcPts val="0"/>
              </a:spcAft>
              <a:buNone/>
            </a:pPr>
            <a:endParaRPr>
              <a:solidFill>
                <a:srgbClr val="004359"/>
              </a:solidFill>
              <a:latin typeface="Open Sans"/>
              <a:ea typeface="Open Sans"/>
              <a:cs typeface="Open Sans"/>
              <a:sym typeface="Open Sans"/>
            </a:endParaRPr>
          </a:p>
        </p:txBody>
      </p:sp>
      <p:sp>
        <p:nvSpPr>
          <p:cNvPr id="259" name="Google Shape;259;p23"/>
          <p:cNvSpPr txBox="1"/>
          <p:nvPr/>
        </p:nvSpPr>
        <p:spPr>
          <a:xfrm>
            <a:off x="419600" y="3277948"/>
            <a:ext cx="25194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a:solidFill>
                  <a:srgbClr val="004359"/>
                </a:solidFill>
                <a:latin typeface="Open Sans"/>
                <a:ea typeface="Open Sans"/>
                <a:cs typeface="Open Sans"/>
                <a:sym typeface="Open Sans"/>
              </a:rPr>
              <a:t>Adjustment approach</a:t>
            </a:r>
            <a:endParaRPr b="1">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a:solidFill>
                  <a:srgbClr val="004359"/>
                </a:solidFill>
                <a:latin typeface="Open Sans"/>
                <a:ea typeface="Open Sans"/>
                <a:cs typeface="Open Sans"/>
                <a:sym typeface="Open Sans"/>
              </a:rPr>
              <a:t>Child’s gender and parents’ education</a:t>
            </a:r>
            <a:endParaRPr>
              <a:solidFill>
                <a:srgbClr val="004359"/>
              </a:solidFill>
              <a:latin typeface="Open Sans"/>
              <a:ea typeface="Open Sans"/>
              <a:cs typeface="Open Sans"/>
              <a:sym typeface="Open Sans"/>
            </a:endParaRPr>
          </a:p>
        </p:txBody>
      </p:sp>
      <p:sp>
        <p:nvSpPr>
          <p:cNvPr id="260" name="Google Shape;260;p23"/>
          <p:cNvSpPr txBox="1"/>
          <p:nvPr/>
        </p:nvSpPr>
        <p:spPr>
          <a:xfrm>
            <a:off x="6234550" y="3272670"/>
            <a:ext cx="24786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b="1">
                <a:solidFill>
                  <a:srgbClr val="004359"/>
                </a:solidFill>
                <a:latin typeface="Open Sans"/>
                <a:ea typeface="Open Sans"/>
                <a:cs typeface="Open Sans"/>
                <a:sym typeface="Open Sans"/>
              </a:rPr>
              <a:t>Software</a:t>
            </a:r>
            <a:endParaRPr b="1">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a:solidFill>
                  <a:srgbClr val="004359"/>
                </a:solidFill>
                <a:latin typeface="Open Sans"/>
                <a:ea typeface="Open Sans"/>
                <a:cs typeface="Open Sans"/>
                <a:sym typeface="Open Sans"/>
              </a:rPr>
              <a:t>•</a:t>
            </a:r>
            <a:r>
              <a:rPr lang="es-419" i="1">
                <a:solidFill>
                  <a:srgbClr val="004359"/>
                </a:solidFill>
                <a:latin typeface="Open Sans"/>
                <a:ea typeface="Open Sans"/>
                <a:cs typeface="Open Sans"/>
                <a:sym typeface="Open Sans"/>
              </a:rPr>
              <a:t>Stata 17</a:t>
            </a:r>
            <a:endParaRPr i="1">
              <a:solidFill>
                <a:srgbClr val="004359"/>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4"/>
          <p:cNvSpPr txBox="1"/>
          <p:nvPr/>
        </p:nvSpPr>
        <p:spPr>
          <a:xfrm>
            <a:off x="1997689" y="2264591"/>
            <a:ext cx="5148600" cy="2701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Background</a:t>
            </a:r>
            <a:endParaRPr sz="1700" b="1" dirty="0">
              <a:solidFill>
                <a:srgbClr val="1D343C"/>
              </a:solidFill>
              <a:latin typeface="Open Sans"/>
              <a:ea typeface="Open Sans"/>
              <a:cs typeface="Open Sans"/>
              <a:sym typeface="Open Sans"/>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Literature review</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Study aims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Research methods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b="1" dirty="0">
                <a:solidFill>
                  <a:srgbClr val="1D343C"/>
                </a:solidFill>
                <a:latin typeface="Open Sans"/>
                <a:ea typeface="Open Sans"/>
                <a:cs typeface="Open Sans"/>
                <a:sym typeface="Open Sans"/>
              </a:rPr>
              <a:t>Results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endParaRPr sz="3600" dirty="0">
              <a:solidFill>
                <a:srgbClr val="1D343C"/>
              </a:solidFill>
              <a:latin typeface="Caveat"/>
              <a:ea typeface="Caveat"/>
              <a:cs typeface="Caveat"/>
              <a:sym typeface="Caveat"/>
            </a:endParaRPr>
          </a:p>
        </p:txBody>
      </p:sp>
      <p:pic>
        <p:nvPicPr>
          <p:cNvPr id="266" name="Google Shape;266;p24"/>
          <p:cNvPicPr preferRelativeResize="0"/>
          <p:nvPr/>
        </p:nvPicPr>
        <p:blipFill rotWithShape="1">
          <a:blip r:embed="rId3">
            <a:alphaModFix/>
          </a:blip>
          <a:srcRect l="67486" t="3506" r="7558" b="59887"/>
          <a:stretch/>
        </p:blipFill>
        <p:spPr>
          <a:xfrm rot="-5400000">
            <a:off x="3047837" y="3820297"/>
            <a:ext cx="593654" cy="629706"/>
          </a:xfrm>
          <a:prstGeom prst="rect">
            <a:avLst/>
          </a:prstGeom>
          <a:noFill/>
          <a:ln>
            <a:noFill/>
          </a:ln>
        </p:spPr>
      </p:pic>
      <p:sp>
        <p:nvSpPr>
          <p:cNvPr id="267" name="Google Shape;267;p24"/>
          <p:cNvSpPr txBox="1">
            <a:spLocks noGrp="1"/>
          </p:cNvSpPr>
          <p:nvPr>
            <p:ph type="title"/>
          </p:nvPr>
        </p:nvSpPr>
        <p:spPr>
          <a:xfrm>
            <a:off x="0" y="1424766"/>
            <a:ext cx="9144000" cy="57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5400"/>
              <a:t>Outline</a:t>
            </a:r>
            <a:endParaRPr sz="5400"/>
          </a:p>
        </p:txBody>
      </p:sp>
      <p:cxnSp>
        <p:nvCxnSpPr>
          <p:cNvPr id="268" name="Google Shape;268;p24"/>
          <p:cNvCxnSpPr/>
          <p:nvPr/>
        </p:nvCxnSpPr>
        <p:spPr>
          <a:xfrm>
            <a:off x="2060850" y="3903457"/>
            <a:ext cx="50223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24"/>
          <p:cNvCxnSpPr/>
          <p:nvPr/>
        </p:nvCxnSpPr>
        <p:spPr>
          <a:xfrm>
            <a:off x="2060850" y="4334717"/>
            <a:ext cx="5022300" cy="0"/>
          </a:xfrm>
          <a:prstGeom prst="straightConnector1">
            <a:avLst/>
          </a:prstGeom>
          <a:noFill/>
          <a:ln w="19050" cap="flat" cmpd="sng">
            <a:solidFill>
              <a:schemeClr val="dk1"/>
            </a:solidFill>
            <a:prstDash val="solid"/>
            <a:round/>
            <a:headEnd type="none" w="med" len="med"/>
            <a:tailEnd type="none" w="med" len="med"/>
          </a:ln>
        </p:spPr>
      </p:cxnSp>
      <p:pic>
        <p:nvPicPr>
          <p:cNvPr id="270" name="Google Shape;270;p24"/>
          <p:cNvPicPr preferRelativeResize="0"/>
          <p:nvPr/>
        </p:nvPicPr>
        <p:blipFill rotWithShape="1">
          <a:blip r:embed="rId3">
            <a:alphaModFix/>
          </a:blip>
          <a:srcRect l="44157" t="61065" r="48518" b="27305"/>
          <a:stretch/>
        </p:blipFill>
        <p:spPr>
          <a:xfrm rot="-5400000">
            <a:off x="3027403" y="3959292"/>
            <a:ext cx="174224" cy="200046"/>
          </a:xfrm>
          <a:prstGeom prst="rect">
            <a:avLst/>
          </a:prstGeom>
          <a:noFill/>
          <a:ln>
            <a:noFill/>
          </a:ln>
        </p:spPr>
      </p:pic>
      <p:pic>
        <p:nvPicPr>
          <p:cNvPr id="271" name="Google Shape;271;p24"/>
          <p:cNvPicPr preferRelativeResize="0"/>
          <p:nvPr/>
        </p:nvPicPr>
        <p:blipFill rotWithShape="1">
          <a:blip r:embed="rId3">
            <a:alphaModFix/>
          </a:blip>
          <a:srcRect l="67486" t="3506" r="7558" b="59887"/>
          <a:stretch/>
        </p:blipFill>
        <p:spPr>
          <a:xfrm rot="-5400000">
            <a:off x="5516112" y="3820297"/>
            <a:ext cx="593654" cy="629706"/>
          </a:xfrm>
          <a:prstGeom prst="rect">
            <a:avLst/>
          </a:prstGeom>
          <a:noFill/>
          <a:ln>
            <a:noFill/>
          </a:ln>
        </p:spPr>
      </p:pic>
      <p:pic>
        <p:nvPicPr>
          <p:cNvPr id="272" name="Google Shape;272;p24"/>
          <p:cNvPicPr preferRelativeResize="0"/>
          <p:nvPr/>
        </p:nvPicPr>
        <p:blipFill rotWithShape="1">
          <a:blip r:embed="rId3">
            <a:alphaModFix/>
          </a:blip>
          <a:srcRect l="44157" t="61065" r="48518" b="27305"/>
          <a:stretch/>
        </p:blipFill>
        <p:spPr>
          <a:xfrm rot="-5400000">
            <a:off x="5495678" y="3959292"/>
            <a:ext cx="174224" cy="2000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5"/>
          <p:cNvSpPr txBox="1">
            <a:spLocks noGrp="1"/>
          </p:cNvSpPr>
          <p:nvPr>
            <p:ph type="title" idx="4294967295"/>
          </p:nvPr>
        </p:nvSpPr>
        <p:spPr>
          <a:xfrm>
            <a:off x="362225" y="934100"/>
            <a:ext cx="81267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419"/>
              <a:t>Substance use by school year</a:t>
            </a:r>
            <a:endParaRPr sz="3200"/>
          </a:p>
        </p:txBody>
      </p:sp>
      <p:graphicFrame>
        <p:nvGraphicFramePr>
          <p:cNvPr id="278" name="Google Shape;278;p25"/>
          <p:cNvGraphicFramePr/>
          <p:nvPr/>
        </p:nvGraphicFramePr>
        <p:xfrm>
          <a:off x="495075" y="2003100"/>
          <a:ext cx="8222100" cy="2359450"/>
        </p:xfrm>
        <a:graphic>
          <a:graphicData uri="http://schemas.openxmlformats.org/drawingml/2006/table">
            <a:tbl>
              <a:tblPr>
                <a:noFill/>
                <a:tableStyleId>{F6445B8B-2E98-4337-B8B7-D7318908AB1E}</a:tableStyleId>
              </a:tblPr>
              <a:tblGrid>
                <a:gridCol w="2740700">
                  <a:extLst>
                    <a:ext uri="{9D8B030D-6E8A-4147-A177-3AD203B41FA5}">
                      <a16:colId xmlns:a16="http://schemas.microsoft.com/office/drawing/2014/main" val="20000"/>
                    </a:ext>
                  </a:extLst>
                </a:gridCol>
                <a:gridCol w="2740700">
                  <a:extLst>
                    <a:ext uri="{9D8B030D-6E8A-4147-A177-3AD203B41FA5}">
                      <a16:colId xmlns:a16="http://schemas.microsoft.com/office/drawing/2014/main" val="20001"/>
                    </a:ext>
                  </a:extLst>
                </a:gridCol>
                <a:gridCol w="2740700">
                  <a:extLst>
                    <a:ext uri="{9D8B030D-6E8A-4147-A177-3AD203B41FA5}">
                      <a16:colId xmlns:a16="http://schemas.microsoft.com/office/drawing/2014/main" val="20002"/>
                    </a:ext>
                  </a:extLst>
                </a:gridCol>
              </a:tblGrid>
              <a:tr h="615250">
                <a:tc>
                  <a:txBody>
                    <a:bodyPr/>
                    <a:lstStyle/>
                    <a:p>
                      <a:pPr marL="0" lvl="0" indent="0" algn="l" rtl="0">
                        <a:spcBef>
                          <a:spcPts val="0"/>
                        </a:spcBef>
                        <a:spcAft>
                          <a:spcPts val="0"/>
                        </a:spcAft>
                        <a:buNone/>
                      </a:pPr>
                      <a:endParaRPr>
                        <a:solidFill>
                          <a:srgbClr val="1D7E74"/>
                        </a:solidFill>
                        <a:latin typeface="Open Sans ExtraBold"/>
                        <a:ea typeface="Open Sans ExtraBold"/>
                        <a:cs typeface="Open Sans ExtraBold"/>
                        <a:sym typeface="Open Sans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37670"/>
                      </a:srgbClr>
                    </a:solidFill>
                  </a:tcPr>
                </a:tc>
                <a:tc>
                  <a:txBody>
                    <a:bodyPr/>
                    <a:lstStyle/>
                    <a:p>
                      <a:pPr marL="0" lvl="0" indent="0" algn="ctr" rtl="0">
                        <a:spcBef>
                          <a:spcPts val="0"/>
                        </a:spcBef>
                        <a:spcAft>
                          <a:spcPts val="0"/>
                        </a:spcAft>
                        <a:buNone/>
                      </a:pPr>
                      <a:r>
                        <a:rPr lang="es-419" b="1">
                          <a:solidFill>
                            <a:srgbClr val="03979D"/>
                          </a:solidFill>
                          <a:latin typeface="Open Sans"/>
                          <a:ea typeface="Open Sans"/>
                          <a:cs typeface="Open Sans"/>
                          <a:sym typeface="Open Sans"/>
                        </a:rPr>
                        <a:t>Year 8</a:t>
                      </a:r>
                      <a:endParaRPr b="1">
                        <a:solidFill>
                          <a:srgbClr val="03979D"/>
                        </a:solidFill>
                        <a:latin typeface="Open Sans"/>
                        <a:ea typeface="Open Sans"/>
                        <a:cs typeface="Open Sans"/>
                        <a:sym typeface="Open Sans"/>
                      </a:endParaRPr>
                    </a:p>
                    <a:p>
                      <a:pPr marL="0" lvl="0" indent="0" algn="ctr" rtl="0">
                        <a:spcBef>
                          <a:spcPts val="0"/>
                        </a:spcBef>
                        <a:spcAft>
                          <a:spcPts val="0"/>
                        </a:spcAft>
                        <a:buNone/>
                      </a:pPr>
                      <a:r>
                        <a:rPr lang="es-419" b="1">
                          <a:solidFill>
                            <a:srgbClr val="03979D"/>
                          </a:solidFill>
                          <a:latin typeface="Open Sans"/>
                          <a:ea typeface="Open Sans"/>
                          <a:cs typeface="Open Sans"/>
                          <a:sym typeface="Open Sans"/>
                        </a:rPr>
                        <a:t>n=</a:t>
                      </a:r>
                      <a:r>
                        <a:rPr lang="es-419" sz="1300" b="1">
                          <a:solidFill>
                            <a:srgbClr val="03979D"/>
                          </a:solidFill>
                          <a:latin typeface="Open Sans"/>
                          <a:ea typeface="Open Sans"/>
                          <a:cs typeface="Open Sans"/>
                          <a:sym typeface="Open Sans"/>
                        </a:rPr>
                        <a:t>91,220</a:t>
                      </a:r>
                      <a:endParaRPr b="1">
                        <a:solidFill>
                          <a:srgbClr val="03979D"/>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37670"/>
                      </a:srgbClr>
                    </a:solidFill>
                  </a:tcPr>
                </a:tc>
                <a:tc>
                  <a:txBody>
                    <a:bodyPr/>
                    <a:lstStyle/>
                    <a:p>
                      <a:pPr marL="0" lvl="0" indent="0" algn="ctr" rtl="0">
                        <a:spcBef>
                          <a:spcPts val="0"/>
                        </a:spcBef>
                        <a:spcAft>
                          <a:spcPts val="0"/>
                        </a:spcAft>
                        <a:buNone/>
                      </a:pPr>
                      <a:r>
                        <a:rPr lang="es-419" b="1">
                          <a:solidFill>
                            <a:srgbClr val="03979D"/>
                          </a:solidFill>
                          <a:latin typeface="Open Sans"/>
                          <a:ea typeface="Open Sans"/>
                          <a:cs typeface="Open Sans"/>
                          <a:sym typeface="Open Sans"/>
                        </a:rPr>
                        <a:t>Year 10</a:t>
                      </a:r>
                      <a:endParaRPr b="1">
                        <a:solidFill>
                          <a:srgbClr val="03979D"/>
                        </a:solidFill>
                        <a:latin typeface="Open Sans"/>
                        <a:ea typeface="Open Sans"/>
                        <a:cs typeface="Open Sans"/>
                        <a:sym typeface="Open Sans"/>
                      </a:endParaRPr>
                    </a:p>
                    <a:p>
                      <a:pPr marL="0" lvl="0" indent="0" algn="ctr" rtl="0">
                        <a:spcBef>
                          <a:spcPts val="0"/>
                        </a:spcBef>
                        <a:spcAft>
                          <a:spcPts val="0"/>
                        </a:spcAft>
                        <a:buNone/>
                      </a:pPr>
                      <a:r>
                        <a:rPr lang="es-419" b="1">
                          <a:solidFill>
                            <a:srgbClr val="03979D"/>
                          </a:solidFill>
                          <a:latin typeface="Open Sans"/>
                          <a:ea typeface="Open Sans"/>
                          <a:cs typeface="Open Sans"/>
                          <a:sym typeface="Open Sans"/>
                        </a:rPr>
                        <a:t>n=</a:t>
                      </a:r>
                      <a:r>
                        <a:rPr lang="es-419" sz="1300" b="1">
                          <a:solidFill>
                            <a:srgbClr val="03979D"/>
                          </a:solidFill>
                          <a:latin typeface="Open Sans"/>
                          <a:ea typeface="Open Sans"/>
                          <a:cs typeface="Open Sans"/>
                          <a:sym typeface="Open Sans"/>
                        </a:rPr>
                        <a:t>164,693</a:t>
                      </a:r>
                      <a:endParaRPr b="1">
                        <a:solidFill>
                          <a:srgbClr val="03979D"/>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37670"/>
                      </a:srgbClr>
                    </a:solidFill>
                  </a:tcPr>
                </a:tc>
                <a:extLst>
                  <a:ext uri="{0D108BD9-81ED-4DB2-BD59-A6C34878D82A}">
                    <a16:rowId xmlns:a16="http://schemas.microsoft.com/office/drawing/2014/main" val="10000"/>
                  </a:ext>
                </a:extLst>
              </a:tr>
              <a:tr h="581400">
                <a:tc>
                  <a:txBody>
                    <a:bodyPr/>
                    <a:lstStyle/>
                    <a:p>
                      <a:pPr marL="0" lvl="0" indent="0" algn="ctr" rtl="0">
                        <a:spcBef>
                          <a:spcPts val="0"/>
                        </a:spcBef>
                        <a:spcAft>
                          <a:spcPts val="0"/>
                        </a:spcAft>
                        <a:buNone/>
                      </a:pPr>
                      <a:r>
                        <a:rPr lang="es-419">
                          <a:solidFill>
                            <a:srgbClr val="03979D"/>
                          </a:solidFill>
                          <a:latin typeface="Open Sans ExtraBold"/>
                          <a:ea typeface="Open Sans ExtraBold"/>
                          <a:cs typeface="Open Sans ExtraBold"/>
                          <a:sym typeface="Open Sans ExtraBold"/>
                        </a:rPr>
                        <a:t>Alcohol</a:t>
                      </a:r>
                      <a:endParaRPr>
                        <a:solidFill>
                          <a:srgbClr val="03979D"/>
                        </a:solidFill>
                        <a:latin typeface="Open Sans ExtraBold"/>
                        <a:ea typeface="Open Sans ExtraBold"/>
                        <a:cs typeface="Open Sans ExtraBold"/>
                        <a:sym typeface="Open Sans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37670"/>
                      </a:srgbClr>
                    </a:solidFill>
                  </a:tcPr>
                </a:tc>
                <a:tc>
                  <a:txBody>
                    <a:bodyPr/>
                    <a:lstStyle/>
                    <a:p>
                      <a:pPr marL="0" lvl="0" indent="0" algn="ctr" rtl="0">
                        <a:lnSpc>
                          <a:spcPct val="115000"/>
                        </a:lnSpc>
                        <a:spcBef>
                          <a:spcPts val="1200"/>
                        </a:spcBef>
                        <a:spcAft>
                          <a:spcPts val="1200"/>
                        </a:spcAft>
                        <a:buNone/>
                      </a:pPr>
                      <a:r>
                        <a:rPr lang="es-419" sz="1200" b="1">
                          <a:solidFill>
                            <a:srgbClr val="1B1E25"/>
                          </a:solidFill>
                          <a:latin typeface="Open Sans"/>
                          <a:ea typeface="Open Sans"/>
                          <a:cs typeface="Open Sans"/>
                          <a:sym typeface="Open Sans"/>
                        </a:rPr>
                        <a:t>14.5%</a:t>
                      </a:r>
                      <a:r>
                        <a:rPr lang="es-419" sz="1200">
                          <a:solidFill>
                            <a:srgbClr val="1B1E25"/>
                          </a:solidFill>
                          <a:latin typeface="Open Sans"/>
                          <a:ea typeface="Open Sans"/>
                          <a:cs typeface="Open Sans"/>
                          <a:sym typeface="Open Sans"/>
                        </a:rPr>
                        <a:t> (14.3; 14.7)</a:t>
                      </a:r>
                      <a:endParaRPr>
                        <a:solidFill>
                          <a:srgbClr val="1B1E25"/>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11160"/>
                      </a:srgbClr>
                    </a:solidFill>
                  </a:tcPr>
                </a:tc>
                <a:tc>
                  <a:txBody>
                    <a:bodyPr/>
                    <a:lstStyle/>
                    <a:p>
                      <a:pPr marL="0" lvl="0" indent="0" algn="ctr" rtl="0">
                        <a:lnSpc>
                          <a:spcPct val="115000"/>
                        </a:lnSpc>
                        <a:spcBef>
                          <a:spcPts val="1200"/>
                        </a:spcBef>
                        <a:spcAft>
                          <a:spcPts val="1200"/>
                        </a:spcAft>
                        <a:buNone/>
                      </a:pPr>
                      <a:r>
                        <a:rPr lang="es-419" sz="1200" b="1">
                          <a:solidFill>
                            <a:srgbClr val="1B1E25"/>
                          </a:solidFill>
                          <a:latin typeface="Open Sans"/>
                          <a:ea typeface="Open Sans"/>
                          <a:cs typeface="Open Sans"/>
                          <a:sym typeface="Open Sans"/>
                        </a:rPr>
                        <a:t>34.6%</a:t>
                      </a:r>
                      <a:r>
                        <a:rPr lang="es-419" sz="1200">
                          <a:solidFill>
                            <a:srgbClr val="1B1E25"/>
                          </a:solidFill>
                          <a:latin typeface="Open Sans"/>
                          <a:ea typeface="Open Sans"/>
                          <a:cs typeface="Open Sans"/>
                          <a:sym typeface="Open Sans"/>
                        </a:rPr>
                        <a:t>; (34.4; 34.8)</a:t>
                      </a:r>
                      <a:endParaRPr>
                        <a:solidFill>
                          <a:srgbClr val="1B1E25"/>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11160"/>
                      </a:srgbClr>
                    </a:solidFill>
                  </a:tcPr>
                </a:tc>
                <a:extLst>
                  <a:ext uri="{0D108BD9-81ED-4DB2-BD59-A6C34878D82A}">
                    <a16:rowId xmlns:a16="http://schemas.microsoft.com/office/drawing/2014/main" val="10001"/>
                  </a:ext>
                </a:extLst>
              </a:tr>
              <a:tr h="581400">
                <a:tc>
                  <a:txBody>
                    <a:bodyPr/>
                    <a:lstStyle/>
                    <a:p>
                      <a:pPr marL="0" lvl="0" indent="0" algn="ctr" rtl="0">
                        <a:spcBef>
                          <a:spcPts val="0"/>
                        </a:spcBef>
                        <a:spcAft>
                          <a:spcPts val="0"/>
                        </a:spcAft>
                        <a:buNone/>
                      </a:pPr>
                      <a:r>
                        <a:rPr lang="es-419">
                          <a:solidFill>
                            <a:srgbClr val="03979D"/>
                          </a:solidFill>
                          <a:latin typeface="Open Sans ExtraBold"/>
                          <a:ea typeface="Open Sans ExtraBold"/>
                          <a:cs typeface="Open Sans ExtraBold"/>
                          <a:sym typeface="Open Sans ExtraBold"/>
                        </a:rPr>
                        <a:t>Tobacco</a:t>
                      </a:r>
                      <a:endParaRPr>
                        <a:solidFill>
                          <a:srgbClr val="03979D"/>
                        </a:solidFill>
                        <a:latin typeface="Open Sans ExtraBold"/>
                        <a:ea typeface="Open Sans ExtraBold"/>
                        <a:cs typeface="Open Sans ExtraBold"/>
                        <a:sym typeface="Open Sans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37670"/>
                      </a:srgbClr>
                    </a:solidFill>
                  </a:tcPr>
                </a:tc>
                <a:tc>
                  <a:txBody>
                    <a:bodyPr/>
                    <a:lstStyle/>
                    <a:p>
                      <a:pPr marL="0" lvl="0" indent="0" algn="ctr" rtl="0">
                        <a:lnSpc>
                          <a:spcPct val="115000"/>
                        </a:lnSpc>
                        <a:spcBef>
                          <a:spcPts val="1200"/>
                        </a:spcBef>
                        <a:spcAft>
                          <a:spcPts val="1200"/>
                        </a:spcAft>
                        <a:buNone/>
                      </a:pPr>
                      <a:r>
                        <a:rPr lang="es-419" sz="1200" b="1">
                          <a:solidFill>
                            <a:srgbClr val="1B1E25"/>
                          </a:solidFill>
                          <a:latin typeface="Open Sans"/>
                          <a:ea typeface="Open Sans"/>
                          <a:cs typeface="Open Sans"/>
                          <a:sym typeface="Open Sans"/>
                        </a:rPr>
                        <a:t>7.5%</a:t>
                      </a:r>
                      <a:r>
                        <a:rPr lang="es-419" sz="1200">
                          <a:solidFill>
                            <a:srgbClr val="1B1E25"/>
                          </a:solidFill>
                          <a:latin typeface="Open Sans"/>
                          <a:ea typeface="Open Sans"/>
                          <a:cs typeface="Open Sans"/>
                          <a:sym typeface="Open Sans"/>
                        </a:rPr>
                        <a:t> (7.3; 7.7)</a:t>
                      </a:r>
                      <a:endParaRPr>
                        <a:solidFill>
                          <a:srgbClr val="1B1E25"/>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11160"/>
                      </a:srgbClr>
                    </a:solidFill>
                  </a:tcPr>
                </a:tc>
                <a:tc>
                  <a:txBody>
                    <a:bodyPr/>
                    <a:lstStyle/>
                    <a:p>
                      <a:pPr marL="0" lvl="0" indent="0" algn="ctr" rtl="0">
                        <a:lnSpc>
                          <a:spcPct val="115000"/>
                        </a:lnSpc>
                        <a:spcBef>
                          <a:spcPts val="1200"/>
                        </a:spcBef>
                        <a:spcAft>
                          <a:spcPts val="1200"/>
                        </a:spcAft>
                        <a:buNone/>
                      </a:pPr>
                      <a:r>
                        <a:rPr lang="es-419" sz="1200" b="1">
                          <a:solidFill>
                            <a:srgbClr val="1B1E25"/>
                          </a:solidFill>
                          <a:latin typeface="Open Sans"/>
                          <a:ea typeface="Open Sans"/>
                          <a:cs typeface="Open Sans"/>
                          <a:sym typeface="Open Sans"/>
                        </a:rPr>
                        <a:t>15.7%</a:t>
                      </a:r>
                      <a:r>
                        <a:rPr lang="es-419" sz="1200">
                          <a:solidFill>
                            <a:srgbClr val="1B1E25"/>
                          </a:solidFill>
                          <a:latin typeface="Open Sans"/>
                          <a:ea typeface="Open Sans"/>
                          <a:cs typeface="Open Sans"/>
                          <a:sym typeface="Open Sans"/>
                        </a:rPr>
                        <a:t>; (15.5, 15.9)</a:t>
                      </a:r>
                      <a:endParaRPr>
                        <a:solidFill>
                          <a:srgbClr val="1B1E25"/>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11160"/>
                      </a:srgbClr>
                    </a:solidFill>
                  </a:tcPr>
                </a:tc>
                <a:extLst>
                  <a:ext uri="{0D108BD9-81ED-4DB2-BD59-A6C34878D82A}">
                    <a16:rowId xmlns:a16="http://schemas.microsoft.com/office/drawing/2014/main" val="10002"/>
                  </a:ext>
                </a:extLst>
              </a:tr>
              <a:tr h="581400">
                <a:tc>
                  <a:txBody>
                    <a:bodyPr/>
                    <a:lstStyle/>
                    <a:p>
                      <a:pPr marL="0" lvl="0" indent="0" algn="ctr" rtl="0">
                        <a:spcBef>
                          <a:spcPts val="0"/>
                        </a:spcBef>
                        <a:spcAft>
                          <a:spcPts val="0"/>
                        </a:spcAft>
                        <a:buNone/>
                      </a:pPr>
                      <a:r>
                        <a:rPr lang="es-419">
                          <a:solidFill>
                            <a:srgbClr val="03979D"/>
                          </a:solidFill>
                          <a:latin typeface="Open Sans ExtraBold"/>
                          <a:ea typeface="Open Sans ExtraBold"/>
                          <a:cs typeface="Open Sans ExtraBold"/>
                          <a:sym typeface="Open Sans ExtraBold"/>
                        </a:rPr>
                        <a:t>Marijuana </a:t>
                      </a:r>
                      <a:endParaRPr>
                        <a:solidFill>
                          <a:srgbClr val="03979D"/>
                        </a:solidFill>
                        <a:latin typeface="Open Sans ExtraBold"/>
                        <a:ea typeface="Open Sans ExtraBold"/>
                        <a:cs typeface="Open Sans ExtraBold"/>
                        <a:sym typeface="Open Sans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37670"/>
                      </a:srgbClr>
                    </a:solidFill>
                  </a:tcPr>
                </a:tc>
                <a:tc>
                  <a:txBody>
                    <a:bodyPr/>
                    <a:lstStyle/>
                    <a:p>
                      <a:pPr marL="0" lvl="0" indent="0" algn="ctr" rtl="0">
                        <a:lnSpc>
                          <a:spcPct val="115000"/>
                        </a:lnSpc>
                        <a:spcBef>
                          <a:spcPts val="1200"/>
                        </a:spcBef>
                        <a:spcAft>
                          <a:spcPts val="1200"/>
                        </a:spcAft>
                        <a:buNone/>
                      </a:pPr>
                      <a:r>
                        <a:rPr lang="es-419" sz="1200" b="1">
                          <a:solidFill>
                            <a:srgbClr val="1B1E25"/>
                          </a:solidFill>
                          <a:latin typeface="Open Sans"/>
                          <a:ea typeface="Open Sans"/>
                          <a:cs typeface="Open Sans"/>
                          <a:sym typeface="Open Sans"/>
                        </a:rPr>
                        <a:t>6.1%</a:t>
                      </a:r>
                      <a:r>
                        <a:rPr lang="es-419" sz="1200">
                          <a:solidFill>
                            <a:srgbClr val="1B1E25"/>
                          </a:solidFill>
                          <a:latin typeface="Open Sans"/>
                          <a:ea typeface="Open Sans"/>
                          <a:cs typeface="Open Sans"/>
                          <a:sym typeface="Open Sans"/>
                        </a:rPr>
                        <a:t> (6.0; 6.2)</a:t>
                      </a:r>
                      <a:endParaRPr>
                        <a:solidFill>
                          <a:srgbClr val="1B1E25"/>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11160"/>
                      </a:srgbClr>
                    </a:solidFill>
                  </a:tcPr>
                </a:tc>
                <a:tc>
                  <a:txBody>
                    <a:bodyPr/>
                    <a:lstStyle/>
                    <a:p>
                      <a:pPr marL="0" lvl="0" indent="0" algn="ctr" rtl="0">
                        <a:lnSpc>
                          <a:spcPct val="115000"/>
                        </a:lnSpc>
                        <a:spcBef>
                          <a:spcPts val="1200"/>
                        </a:spcBef>
                        <a:spcAft>
                          <a:spcPts val="1200"/>
                        </a:spcAft>
                        <a:buNone/>
                      </a:pPr>
                      <a:r>
                        <a:rPr lang="es-419" sz="1200" b="1">
                          <a:solidFill>
                            <a:srgbClr val="1B1E25"/>
                          </a:solidFill>
                          <a:latin typeface="Open Sans"/>
                          <a:ea typeface="Open Sans"/>
                          <a:cs typeface="Open Sans"/>
                          <a:sym typeface="Open Sans"/>
                        </a:rPr>
                        <a:t>13.7%</a:t>
                      </a:r>
                      <a:r>
                        <a:rPr lang="es-419" sz="1200">
                          <a:solidFill>
                            <a:srgbClr val="1B1E25"/>
                          </a:solidFill>
                          <a:latin typeface="Open Sans"/>
                          <a:ea typeface="Open Sans"/>
                          <a:cs typeface="Open Sans"/>
                          <a:sym typeface="Open Sans"/>
                        </a:rPr>
                        <a:t>; (13.5, 13.9)</a:t>
                      </a:r>
                      <a:endParaRPr>
                        <a:solidFill>
                          <a:srgbClr val="1B1E25"/>
                        </a:solidFill>
                        <a:latin typeface="Open Sans"/>
                        <a:ea typeface="Open Sans"/>
                        <a:cs typeface="Open Sans"/>
                        <a:sym typeface="Open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3979D">
                        <a:alpha val="1116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6"/>
          <p:cNvSpPr txBox="1">
            <a:spLocks noGrp="1"/>
          </p:cNvSpPr>
          <p:nvPr>
            <p:ph type="title" idx="4294967295"/>
          </p:nvPr>
        </p:nvSpPr>
        <p:spPr>
          <a:xfrm>
            <a:off x="198689" y="649938"/>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419" sz="2500"/>
              <a:t>S</a:t>
            </a:r>
            <a:r>
              <a:rPr lang="es-419" sz="2800"/>
              <a:t>chool SES and recent alcohol use</a:t>
            </a:r>
            <a:endParaRPr sz="2800"/>
          </a:p>
        </p:txBody>
      </p:sp>
      <p:sp>
        <p:nvSpPr>
          <p:cNvPr id="284" name="Google Shape;284;p26"/>
          <p:cNvSpPr txBox="1"/>
          <p:nvPr/>
        </p:nvSpPr>
        <p:spPr>
          <a:xfrm>
            <a:off x="266827" y="1447700"/>
            <a:ext cx="25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Open Sans Light"/>
                <a:ea typeface="Open Sans Light"/>
                <a:cs typeface="Open Sans Light"/>
                <a:sym typeface="Open Sans Light"/>
              </a:rPr>
              <a:t>Year 8, 2017</a:t>
            </a:r>
            <a:endParaRPr>
              <a:latin typeface="Open Sans Light"/>
              <a:ea typeface="Open Sans Light"/>
              <a:cs typeface="Open Sans Light"/>
              <a:sym typeface="Open Sans Light"/>
            </a:endParaRPr>
          </a:p>
        </p:txBody>
      </p:sp>
      <p:sp>
        <p:nvSpPr>
          <p:cNvPr id="285" name="Google Shape;285;p26"/>
          <p:cNvSpPr txBox="1"/>
          <p:nvPr/>
        </p:nvSpPr>
        <p:spPr>
          <a:xfrm>
            <a:off x="4502727" y="1447700"/>
            <a:ext cx="25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Open Sans Light"/>
                <a:ea typeface="Open Sans Light"/>
                <a:cs typeface="Open Sans Light"/>
                <a:sym typeface="Open Sans Light"/>
              </a:rPr>
              <a:t>Year 10, 2018</a:t>
            </a:r>
            <a:endParaRPr>
              <a:latin typeface="Open Sans Light"/>
              <a:ea typeface="Open Sans Light"/>
              <a:cs typeface="Open Sans Light"/>
              <a:sym typeface="Open Sans Light"/>
            </a:endParaRPr>
          </a:p>
        </p:txBody>
      </p:sp>
      <p:pic>
        <p:nvPicPr>
          <p:cNvPr id="286" name="Google Shape;286;p26"/>
          <p:cNvPicPr preferRelativeResize="0"/>
          <p:nvPr/>
        </p:nvPicPr>
        <p:blipFill>
          <a:blip r:embed="rId3">
            <a:alphaModFix/>
          </a:blip>
          <a:stretch>
            <a:fillRect/>
          </a:stretch>
        </p:blipFill>
        <p:spPr>
          <a:xfrm>
            <a:off x="336100" y="1847900"/>
            <a:ext cx="4046549" cy="2939876"/>
          </a:xfrm>
          <a:prstGeom prst="rect">
            <a:avLst/>
          </a:prstGeom>
          <a:noFill/>
          <a:ln w="9525" cap="flat" cmpd="sng">
            <a:solidFill>
              <a:srgbClr val="2C4A68"/>
            </a:solidFill>
            <a:prstDash val="solid"/>
            <a:round/>
            <a:headEnd type="none" w="sm" len="sm"/>
            <a:tailEnd type="none" w="sm" len="sm"/>
          </a:ln>
        </p:spPr>
      </p:pic>
      <p:pic>
        <p:nvPicPr>
          <p:cNvPr id="287" name="Google Shape;287;p26"/>
          <p:cNvPicPr preferRelativeResize="0"/>
          <p:nvPr/>
        </p:nvPicPr>
        <p:blipFill>
          <a:blip r:embed="rId4">
            <a:alphaModFix/>
          </a:blip>
          <a:stretch>
            <a:fillRect/>
          </a:stretch>
        </p:blipFill>
        <p:spPr>
          <a:xfrm>
            <a:off x="4580663" y="1847888"/>
            <a:ext cx="4046551" cy="2939874"/>
          </a:xfrm>
          <a:prstGeom prst="rect">
            <a:avLst/>
          </a:prstGeom>
          <a:noFill/>
          <a:ln w="9525" cap="flat" cmpd="sng">
            <a:solidFill>
              <a:srgbClr val="2C4A68"/>
            </a:solidFill>
            <a:prstDash val="solid"/>
            <a:round/>
            <a:headEnd type="none" w="sm" len="sm"/>
            <a:tailEnd type="none" w="sm" len="sm"/>
          </a:ln>
        </p:spPr>
      </p:pic>
      <p:cxnSp>
        <p:nvCxnSpPr>
          <p:cNvPr id="288" name="Google Shape;288;p26"/>
          <p:cNvCxnSpPr/>
          <p:nvPr/>
        </p:nvCxnSpPr>
        <p:spPr>
          <a:xfrm>
            <a:off x="337709" y="1330034"/>
            <a:ext cx="8286600" cy="0"/>
          </a:xfrm>
          <a:prstGeom prst="straightConnector1">
            <a:avLst/>
          </a:prstGeom>
          <a:noFill/>
          <a:ln w="9525" cap="flat" cmpd="sng">
            <a:solidFill>
              <a:srgbClr val="03979D"/>
            </a:solidFill>
            <a:prstDash val="solid"/>
            <a:round/>
            <a:headEnd type="none" w="med" len="med"/>
            <a:tailEnd type="none" w="med" len="med"/>
          </a:ln>
        </p:spPr>
      </p:cxnSp>
      <p:sp>
        <p:nvSpPr>
          <p:cNvPr id="2" name="Rounded Rectangle 1">
            <a:extLst>
              <a:ext uri="{FF2B5EF4-FFF2-40B4-BE49-F238E27FC236}">
                <a16:creationId xmlns:a16="http://schemas.microsoft.com/office/drawing/2014/main" id="{4C3D8339-4F36-9BBE-1F70-815F899629E1}"/>
              </a:ext>
            </a:extLst>
          </p:cNvPr>
          <p:cNvSpPr/>
          <p:nvPr/>
        </p:nvSpPr>
        <p:spPr>
          <a:xfrm>
            <a:off x="8083826" y="1847888"/>
            <a:ext cx="540483" cy="524251"/>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C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27"/>
          <p:cNvPicPr preferRelativeResize="0"/>
          <p:nvPr/>
        </p:nvPicPr>
        <p:blipFill>
          <a:blip r:embed="rId3">
            <a:alphaModFix/>
          </a:blip>
          <a:stretch>
            <a:fillRect/>
          </a:stretch>
        </p:blipFill>
        <p:spPr>
          <a:xfrm>
            <a:off x="336100" y="1847900"/>
            <a:ext cx="4046549" cy="2939876"/>
          </a:xfrm>
          <a:prstGeom prst="rect">
            <a:avLst/>
          </a:prstGeom>
          <a:noFill/>
          <a:ln w="9525" cap="flat" cmpd="sng">
            <a:solidFill>
              <a:srgbClr val="2C4A68"/>
            </a:solidFill>
            <a:prstDash val="solid"/>
            <a:round/>
            <a:headEnd type="none" w="sm" len="sm"/>
            <a:tailEnd type="none" w="sm" len="sm"/>
          </a:ln>
        </p:spPr>
      </p:pic>
      <p:pic>
        <p:nvPicPr>
          <p:cNvPr id="294" name="Google Shape;294;p27"/>
          <p:cNvPicPr preferRelativeResize="0"/>
          <p:nvPr/>
        </p:nvPicPr>
        <p:blipFill>
          <a:blip r:embed="rId4">
            <a:alphaModFix/>
          </a:blip>
          <a:stretch>
            <a:fillRect/>
          </a:stretch>
        </p:blipFill>
        <p:spPr>
          <a:xfrm>
            <a:off x="4572004" y="1847900"/>
            <a:ext cx="4046551" cy="2939874"/>
          </a:xfrm>
          <a:prstGeom prst="rect">
            <a:avLst/>
          </a:prstGeom>
          <a:noFill/>
          <a:ln w="9525" cap="flat" cmpd="sng">
            <a:solidFill>
              <a:srgbClr val="2C4A68"/>
            </a:solidFill>
            <a:prstDash val="solid"/>
            <a:round/>
            <a:headEnd type="none" w="sm" len="sm"/>
            <a:tailEnd type="none" w="sm" len="sm"/>
          </a:ln>
        </p:spPr>
      </p:pic>
      <p:sp>
        <p:nvSpPr>
          <p:cNvPr id="295" name="Google Shape;295;p27"/>
          <p:cNvSpPr txBox="1">
            <a:spLocks noGrp="1"/>
          </p:cNvSpPr>
          <p:nvPr>
            <p:ph type="title" idx="4294967295"/>
          </p:nvPr>
        </p:nvSpPr>
        <p:spPr>
          <a:xfrm>
            <a:off x="198689" y="649938"/>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419" sz="2500"/>
              <a:t>S</a:t>
            </a:r>
            <a:r>
              <a:rPr lang="es-419" sz="2800"/>
              <a:t>chool SES and recent smoking</a:t>
            </a:r>
            <a:endParaRPr sz="2800"/>
          </a:p>
        </p:txBody>
      </p:sp>
      <p:sp>
        <p:nvSpPr>
          <p:cNvPr id="296" name="Google Shape;296;p27"/>
          <p:cNvSpPr txBox="1"/>
          <p:nvPr/>
        </p:nvSpPr>
        <p:spPr>
          <a:xfrm>
            <a:off x="266827" y="1447700"/>
            <a:ext cx="25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Open Sans Light"/>
                <a:ea typeface="Open Sans Light"/>
                <a:cs typeface="Open Sans Light"/>
                <a:sym typeface="Open Sans Light"/>
              </a:rPr>
              <a:t>Year 8, 2017</a:t>
            </a:r>
            <a:endParaRPr>
              <a:latin typeface="Open Sans Light"/>
              <a:ea typeface="Open Sans Light"/>
              <a:cs typeface="Open Sans Light"/>
              <a:sym typeface="Open Sans Light"/>
            </a:endParaRPr>
          </a:p>
        </p:txBody>
      </p:sp>
      <p:sp>
        <p:nvSpPr>
          <p:cNvPr id="297" name="Google Shape;297;p27"/>
          <p:cNvSpPr txBox="1"/>
          <p:nvPr/>
        </p:nvSpPr>
        <p:spPr>
          <a:xfrm>
            <a:off x="4502727" y="1447700"/>
            <a:ext cx="25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Open Sans Light"/>
                <a:ea typeface="Open Sans Light"/>
                <a:cs typeface="Open Sans Light"/>
                <a:sym typeface="Open Sans Light"/>
              </a:rPr>
              <a:t>Year 10, 2018</a:t>
            </a:r>
            <a:endParaRPr>
              <a:latin typeface="Open Sans Light"/>
              <a:ea typeface="Open Sans Light"/>
              <a:cs typeface="Open Sans Light"/>
              <a:sym typeface="Open Sans Light"/>
            </a:endParaRPr>
          </a:p>
        </p:txBody>
      </p:sp>
      <p:cxnSp>
        <p:nvCxnSpPr>
          <p:cNvPr id="298" name="Google Shape;298;p27"/>
          <p:cNvCxnSpPr/>
          <p:nvPr/>
        </p:nvCxnSpPr>
        <p:spPr>
          <a:xfrm>
            <a:off x="337709" y="1330034"/>
            <a:ext cx="8286600" cy="0"/>
          </a:xfrm>
          <a:prstGeom prst="straightConnector1">
            <a:avLst/>
          </a:prstGeom>
          <a:noFill/>
          <a:ln w="9525" cap="flat" cmpd="sng">
            <a:solidFill>
              <a:srgbClr val="03979D"/>
            </a:solidFill>
            <a:prstDash val="solid"/>
            <a:round/>
            <a:headEnd type="none" w="med" len="med"/>
            <a:tailEnd type="none" w="med" len="med"/>
          </a:ln>
        </p:spPr>
      </p:cxnSp>
      <p:sp>
        <p:nvSpPr>
          <p:cNvPr id="2" name="Rounded Rectangle 1">
            <a:extLst>
              <a:ext uri="{FF2B5EF4-FFF2-40B4-BE49-F238E27FC236}">
                <a16:creationId xmlns:a16="http://schemas.microsoft.com/office/drawing/2014/main" id="{2FE7780E-EF85-0EAA-9769-073C51FD0462}"/>
              </a:ext>
            </a:extLst>
          </p:cNvPr>
          <p:cNvSpPr/>
          <p:nvPr/>
        </p:nvSpPr>
        <p:spPr>
          <a:xfrm>
            <a:off x="4890052" y="2103640"/>
            <a:ext cx="265044" cy="4002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CL"/>
          </a:p>
        </p:txBody>
      </p:sp>
      <p:sp>
        <p:nvSpPr>
          <p:cNvPr id="3" name="Rounded Rectangle 2">
            <a:extLst>
              <a:ext uri="{FF2B5EF4-FFF2-40B4-BE49-F238E27FC236}">
                <a16:creationId xmlns:a16="http://schemas.microsoft.com/office/drawing/2014/main" id="{FD8929D3-579E-F750-A628-D1245975F615}"/>
              </a:ext>
            </a:extLst>
          </p:cNvPr>
          <p:cNvSpPr/>
          <p:nvPr/>
        </p:nvSpPr>
        <p:spPr>
          <a:xfrm>
            <a:off x="702365" y="2877882"/>
            <a:ext cx="205410" cy="4002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C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8"/>
          <p:cNvPicPr preferRelativeResize="0"/>
          <p:nvPr/>
        </p:nvPicPr>
        <p:blipFill>
          <a:blip r:embed="rId3">
            <a:alphaModFix/>
          </a:blip>
          <a:stretch>
            <a:fillRect/>
          </a:stretch>
        </p:blipFill>
        <p:spPr>
          <a:xfrm>
            <a:off x="336100" y="1847900"/>
            <a:ext cx="4061321" cy="2950600"/>
          </a:xfrm>
          <a:prstGeom prst="rect">
            <a:avLst/>
          </a:prstGeom>
          <a:noFill/>
          <a:ln w="9525" cap="flat" cmpd="sng">
            <a:solidFill>
              <a:srgbClr val="2C4A68"/>
            </a:solidFill>
            <a:prstDash val="solid"/>
            <a:round/>
            <a:headEnd type="none" w="sm" len="sm"/>
            <a:tailEnd type="none" w="sm" len="sm"/>
          </a:ln>
        </p:spPr>
      </p:pic>
      <p:pic>
        <p:nvPicPr>
          <p:cNvPr id="304" name="Google Shape;304;p28"/>
          <p:cNvPicPr preferRelativeResize="0"/>
          <p:nvPr/>
        </p:nvPicPr>
        <p:blipFill>
          <a:blip r:embed="rId4">
            <a:alphaModFix/>
          </a:blip>
          <a:stretch>
            <a:fillRect/>
          </a:stretch>
        </p:blipFill>
        <p:spPr>
          <a:xfrm>
            <a:off x="4572000" y="1847900"/>
            <a:ext cx="4061326" cy="2950614"/>
          </a:xfrm>
          <a:prstGeom prst="rect">
            <a:avLst/>
          </a:prstGeom>
          <a:noFill/>
          <a:ln w="9525" cap="flat" cmpd="sng">
            <a:solidFill>
              <a:srgbClr val="2C4A68"/>
            </a:solidFill>
            <a:prstDash val="solid"/>
            <a:round/>
            <a:headEnd type="none" w="sm" len="sm"/>
            <a:tailEnd type="none" w="sm" len="sm"/>
          </a:ln>
        </p:spPr>
      </p:pic>
      <p:cxnSp>
        <p:nvCxnSpPr>
          <p:cNvPr id="305" name="Google Shape;305;p28"/>
          <p:cNvCxnSpPr/>
          <p:nvPr/>
        </p:nvCxnSpPr>
        <p:spPr>
          <a:xfrm>
            <a:off x="5165025" y="2604025"/>
            <a:ext cx="0" cy="0"/>
          </a:xfrm>
          <a:prstGeom prst="straightConnector1">
            <a:avLst/>
          </a:prstGeom>
          <a:noFill/>
          <a:ln w="9525" cap="flat" cmpd="sng">
            <a:solidFill>
              <a:schemeClr val="dk2"/>
            </a:solidFill>
            <a:prstDash val="solid"/>
            <a:round/>
            <a:headEnd type="none" w="med" len="med"/>
            <a:tailEnd type="none" w="med" len="med"/>
          </a:ln>
        </p:spPr>
      </p:cxnSp>
      <p:sp>
        <p:nvSpPr>
          <p:cNvPr id="306" name="Google Shape;306;p28"/>
          <p:cNvSpPr txBox="1">
            <a:spLocks noGrp="1"/>
          </p:cNvSpPr>
          <p:nvPr>
            <p:ph type="title" idx="4294967295"/>
          </p:nvPr>
        </p:nvSpPr>
        <p:spPr>
          <a:xfrm>
            <a:off x="198689" y="649938"/>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419" sz="2500"/>
              <a:t>S</a:t>
            </a:r>
            <a:r>
              <a:rPr lang="es-419" sz="2800"/>
              <a:t>chool SES and recent marijuana use</a:t>
            </a:r>
            <a:endParaRPr sz="2800"/>
          </a:p>
        </p:txBody>
      </p:sp>
      <p:sp>
        <p:nvSpPr>
          <p:cNvPr id="307" name="Google Shape;307;p28"/>
          <p:cNvSpPr txBox="1"/>
          <p:nvPr/>
        </p:nvSpPr>
        <p:spPr>
          <a:xfrm>
            <a:off x="266827" y="1447700"/>
            <a:ext cx="25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Open Sans Light"/>
                <a:ea typeface="Open Sans Light"/>
                <a:cs typeface="Open Sans Light"/>
                <a:sym typeface="Open Sans Light"/>
              </a:rPr>
              <a:t>Year 8, 2017</a:t>
            </a:r>
            <a:endParaRPr>
              <a:latin typeface="Open Sans Light"/>
              <a:ea typeface="Open Sans Light"/>
              <a:cs typeface="Open Sans Light"/>
              <a:sym typeface="Open Sans Light"/>
            </a:endParaRPr>
          </a:p>
        </p:txBody>
      </p:sp>
      <p:sp>
        <p:nvSpPr>
          <p:cNvPr id="308" name="Google Shape;308;p28"/>
          <p:cNvSpPr txBox="1"/>
          <p:nvPr/>
        </p:nvSpPr>
        <p:spPr>
          <a:xfrm>
            <a:off x="4502727" y="1447700"/>
            <a:ext cx="25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latin typeface="Open Sans Light"/>
                <a:ea typeface="Open Sans Light"/>
                <a:cs typeface="Open Sans Light"/>
                <a:sym typeface="Open Sans Light"/>
              </a:rPr>
              <a:t>Year 10, 2018</a:t>
            </a:r>
            <a:endParaRPr>
              <a:latin typeface="Open Sans Light"/>
              <a:ea typeface="Open Sans Light"/>
              <a:cs typeface="Open Sans Light"/>
              <a:sym typeface="Open Sans Light"/>
            </a:endParaRPr>
          </a:p>
        </p:txBody>
      </p:sp>
      <p:cxnSp>
        <p:nvCxnSpPr>
          <p:cNvPr id="309" name="Google Shape;309;p28"/>
          <p:cNvCxnSpPr/>
          <p:nvPr/>
        </p:nvCxnSpPr>
        <p:spPr>
          <a:xfrm>
            <a:off x="337709" y="1330034"/>
            <a:ext cx="8286600" cy="0"/>
          </a:xfrm>
          <a:prstGeom prst="straightConnector1">
            <a:avLst/>
          </a:prstGeom>
          <a:noFill/>
          <a:ln w="9525" cap="flat" cmpd="sng">
            <a:solidFill>
              <a:srgbClr val="03979D"/>
            </a:solidFill>
            <a:prstDash val="solid"/>
            <a:round/>
            <a:headEnd type="none" w="med" len="med"/>
            <a:tailEnd type="none" w="med" len="med"/>
          </a:ln>
        </p:spPr>
      </p:cxnSp>
      <p:sp>
        <p:nvSpPr>
          <p:cNvPr id="2" name="Rounded Rectangle 1">
            <a:extLst>
              <a:ext uri="{FF2B5EF4-FFF2-40B4-BE49-F238E27FC236}">
                <a16:creationId xmlns:a16="http://schemas.microsoft.com/office/drawing/2014/main" id="{64F22DAD-4AD6-AF95-0261-7AB36C7E40DF}"/>
              </a:ext>
            </a:extLst>
          </p:cNvPr>
          <p:cNvSpPr/>
          <p:nvPr/>
        </p:nvSpPr>
        <p:spPr>
          <a:xfrm>
            <a:off x="4969565" y="2181839"/>
            <a:ext cx="993913" cy="428839"/>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CL"/>
          </a:p>
        </p:txBody>
      </p:sp>
      <p:sp>
        <p:nvSpPr>
          <p:cNvPr id="3" name="Rounded Rectangle 2">
            <a:extLst>
              <a:ext uri="{FF2B5EF4-FFF2-40B4-BE49-F238E27FC236}">
                <a16:creationId xmlns:a16="http://schemas.microsoft.com/office/drawing/2014/main" id="{132C8436-DB19-FCF5-712B-DB7D999AC9BC}"/>
              </a:ext>
            </a:extLst>
          </p:cNvPr>
          <p:cNvSpPr/>
          <p:nvPr/>
        </p:nvSpPr>
        <p:spPr>
          <a:xfrm>
            <a:off x="748748" y="2909469"/>
            <a:ext cx="993913" cy="428839"/>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C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txBox="1">
            <a:spLocks noGrp="1"/>
          </p:cNvSpPr>
          <p:nvPr>
            <p:ph type="title"/>
          </p:nvPr>
        </p:nvSpPr>
        <p:spPr>
          <a:xfrm>
            <a:off x="1662450" y="912584"/>
            <a:ext cx="5819100" cy="6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3100"/>
              <a:t>Conclusions</a:t>
            </a:r>
            <a:r>
              <a:rPr lang="es-419" sz="2900"/>
              <a:t> </a:t>
            </a:r>
            <a:endParaRPr sz="2900"/>
          </a:p>
        </p:txBody>
      </p:sp>
      <p:sp>
        <p:nvSpPr>
          <p:cNvPr id="315" name="Google Shape;315;p29"/>
          <p:cNvSpPr txBox="1"/>
          <p:nvPr/>
        </p:nvSpPr>
        <p:spPr>
          <a:xfrm>
            <a:off x="1028700" y="1841400"/>
            <a:ext cx="7247400" cy="202513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419" sz="1600" dirty="0">
                <a:solidFill>
                  <a:srgbClr val="004359"/>
                </a:solidFill>
                <a:latin typeface="Open Sans"/>
                <a:ea typeface="Open Sans"/>
                <a:cs typeface="Open Sans"/>
                <a:sym typeface="Open Sans"/>
              </a:rPr>
              <a:t>The influence of school socioeconomic context on adolescent substance use seems to differ depending on the substance consumed, gender and school year</a:t>
            </a:r>
            <a:endParaRPr sz="1600" dirty="0">
              <a:solidFill>
                <a:srgbClr val="004359"/>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800" dirty="0">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b="1" i="1" dirty="0">
                <a:solidFill>
                  <a:srgbClr val="004359"/>
                </a:solidFill>
                <a:latin typeface="Open Sans"/>
                <a:ea typeface="Open Sans"/>
                <a:cs typeface="Open Sans"/>
                <a:sym typeface="Open Sans"/>
              </a:rPr>
              <a:t>Alcohol use</a:t>
            </a:r>
            <a:endParaRPr b="1" i="1" dirty="0">
              <a:solidFill>
                <a:srgbClr val="004359"/>
              </a:solidFill>
              <a:latin typeface="Open Sans"/>
              <a:ea typeface="Open Sans"/>
              <a:cs typeface="Open Sans"/>
              <a:sym typeface="Open Sans"/>
            </a:endParaRPr>
          </a:p>
          <a:p>
            <a:pPr marL="457200" lvl="0" indent="-304800" algn="l" rtl="0">
              <a:lnSpc>
                <a:spcPct val="115000"/>
              </a:lnSpc>
              <a:spcBef>
                <a:spcPts val="0"/>
              </a:spcBef>
              <a:spcAft>
                <a:spcPts val="0"/>
              </a:spcAft>
              <a:buClr>
                <a:srgbClr val="004359"/>
              </a:buClr>
              <a:buSzPts val="1200"/>
              <a:buFont typeface="Open Sans"/>
              <a:buChar char="●"/>
            </a:pPr>
            <a:r>
              <a:rPr lang="es-419" sz="1200" dirty="0">
                <a:solidFill>
                  <a:srgbClr val="004359"/>
                </a:solidFill>
                <a:latin typeface="Open Sans"/>
                <a:ea typeface="Open Sans"/>
                <a:cs typeface="Open Sans"/>
                <a:sym typeface="Open Sans"/>
              </a:rPr>
              <a:t>Y8 → School SES unrelated to drinking among boys</a:t>
            </a:r>
            <a:endParaRPr sz="1200" dirty="0">
              <a:solidFill>
                <a:srgbClr val="004359"/>
              </a:solidFill>
              <a:latin typeface="Open Sans"/>
              <a:ea typeface="Open Sans"/>
              <a:cs typeface="Open Sans"/>
              <a:sym typeface="Open Sans"/>
            </a:endParaRPr>
          </a:p>
          <a:p>
            <a:pPr marL="457200" lvl="0" indent="-304800" algn="l" rtl="0">
              <a:lnSpc>
                <a:spcPct val="115000"/>
              </a:lnSpc>
              <a:spcBef>
                <a:spcPts val="0"/>
              </a:spcBef>
              <a:spcAft>
                <a:spcPts val="0"/>
              </a:spcAft>
              <a:buClr>
                <a:srgbClr val="004359"/>
              </a:buClr>
              <a:buSzPts val="1200"/>
              <a:buChar char="●"/>
            </a:pPr>
            <a:r>
              <a:rPr lang="es-419" sz="1200" dirty="0">
                <a:solidFill>
                  <a:srgbClr val="004359"/>
                </a:solidFill>
                <a:latin typeface="Open Sans"/>
                <a:ea typeface="Open Sans"/>
                <a:cs typeface="Open Sans"/>
                <a:sym typeface="Open Sans"/>
              </a:rPr>
              <a:t>Y10 → Boys and girls attending more affluent schools at higher risk of recent alcohol use </a:t>
            </a:r>
            <a:endParaRPr sz="1100" dirty="0">
              <a:solidFill>
                <a:srgbClr val="004359"/>
              </a:solidFill>
              <a:latin typeface="Open Sans"/>
              <a:ea typeface="Open Sans"/>
              <a:cs typeface="Open Sans"/>
              <a:sym typeface="Open Sans"/>
            </a:endParaRPr>
          </a:p>
        </p:txBody>
      </p:sp>
      <p:pic>
        <p:nvPicPr>
          <p:cNvPr id="316" name="Google Shape;316;p29"/>
          <p:cNvPicPr preferRelativeResize="0"/>
          <p:nvPr/>
        </p:nvPicPr>
        <p:blipFill rotWithShape="1">
          <a:blip r:embed="rId3">
            <a:alphaModFix/>
          </a:blip>
          <a:srcRect l="10795" r="64250" b="63394"/>
          <a:stretch/>
        </p:blipFill>
        <p:spPr>
          <a:xfrm>
            <a:off x="3074005" y="1005531"/>
            <a:ext cx="522424" cy="554150"/>
          </a:xfrm>
          <a:prstGeom prst="rect">
            <a:avLst/>
          </a:prstGeom>
          <a:noFill/>
          <a:ln>
            <a:noFill/>
          </a:ln>
        </p:spPr>
      </p:pic>
      <p:pic>
        <p:nvPicPr>
          <p:cNvPr id="317" name="Google Shape;317;p29"/>
          <p:cNvPicPr preferRelativeResize="0"/>
          <p:nvPr/>
        </p:nvPicPr>
        <p:blipFill rotWithShape="1">
          <a:blip r:embed="rId3">
            <a:alphaModFix/>
          </a:blip>
          <a:srcRect l="10795" r="64250" b="63394"/>
          <a:stretch/>
        </p:blipFill>
        <p:spPr>
          <a:xfrm>
            <a:off x="5559180" y="1005531"/>
            <a:ext cx="522424" cy="554150"/>
          </a:xfrm>
          <a:prstGeom prst="rect">
            <a:avLst/>
          </a:prstGeom>
          <a:noFill/>
          <a:ln>
            <a:noFill/>
          </a:ln>
        </p:spPr>
      </p:pic>
      <p:sp>
        <p:nvSpPr>
          <p:cNvPr id="318" name="Google Shape;318;p29"/>
          <p:cNvSpPr txBox="1"/>
          <p:nvPr/>
        </p:nvSpPr>
        <p:spPr>
          <a:xfrm>
            <a:off x="1896900" y="4559400"/>
            <a:ext cx="7247400" cy="323100"/>
          </a:xfrm>
          <a:prstGeom prst="rect">
            <a:avLst/>
          </a:prstGeom>
          <a:noFill/>
          <a:ln>
            <a:noFill/>
          </a:ln>
        </p:spPr>
        <p:txBody>
          <a:bodyPr spcFirstLastPara="1" wrap="square" lIns="91425" tIns="91425" rIns="91425" bIns="91425" anchor="t" anchorCtr="0">
            <a:spAutoFit/>
          </a:bodyPr>
          <a:lstStyle/>
          <a:p>
            <a:pPr lvl="0" algn="r"/>
            <a:r>
              <a:rPr lang="es-419" sz="900" i="1" dirty="0">
                <a:solidFill>
                  <a:srgbClr val="2C4A68"/>
                </a:solidFill>
                <a:latin typeface="Open Sans"/>
                <a:ea typeface="Open Sans"/>
                <a:cs typeface="Open Sans"/>
                <a:sym typeface="Open Sans"/>
              </a:rPr>
              <a:t>Andrade (2013); Botticello (2009); Gaete &amp; Araya (2017); Kim et al. (2006); Olsson &amp; Fritzell (2015); O’Malley et al. (2006)</a:t>
            </a:r>
            <a:endParaRPr sz="900" i="1" dirty="0">
              <a:solidFill>
                <a:srgbClr val="2C4A68"/>
              </a:solidFill>
              <a:latin typeface="Open Sans"/>
              <a:ea typeface="Open Sans"/>
              <a:cs typeface="Open Sans"/>
              <a:sym typeface="Open Sans"/>
            </a:endParaRPr>
          </a:p>
        </p:txBody>
      </p:sp>
      <p:cxnSp>
        <p:nvCxnSpPr>
          <p:cNvPr id="319" name="Google Shape;319;p29"/>
          <p:cNvCxnSpPr/>
          <p:nvPr/>
        </p:nvCxnSpPr>
        <p:spPr>
          <a:xfrm>
            <a:off x="9" y="4575509"/>
            <a:ext cx="9301800" cy="0"/>
          </a:xfrm>
          <a:prstGeom prst="straightConnector1">
            <a:avLst/>
          </a:prstGeom>
          <a:noFill/>
          <a:ln w="9525" cap="flat" cmpd="sng">
            <a:solidFill>
              <a:srgbClr val="2C4A68"/>
            </a:solidFill>
            <a:prstDash val="dot"/>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0"/>
          <p:cNvSpPr txBox="1"/>
          <p:nvPr/>
        </p:nvSpPr>
        <p:spPr>
          <a:xfrm>
            <a:off x="889500" y="1749988"/>
            <a:ext cx="7522800" cy="216671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s-419" b="1" dirty="0">
                <a:solidFill>
                  <a:srgbClr val="004359"/>
                </a:solidFill>
                <a:latin typeface="Open Sans"/>
                <a:ea typeface="Open Sans"/>
                <a:cs typeface="Open Sans"/>
                <a:sym typeface="Open Sans"/>
              </a:rPr>
              <a:t>Tobacco use</a:t>
            </a:r>
            <a:endParaRPr b="1" dirty="0">
              <a:solidFill>
                <a:srgbClr val="004359"/>
              </a:solidFill>
              <a:latin typeface="Open Sans"/>
              <a:ea typeface="Open Sans"/>
              <a:cs typeface="Open Sans"/>
              <a:sym typeface="Open Sans"/>
            </a:endParaRPr>
          </a:p>
          <a:p>
            <a:pPr marL="457200" lvl="0" indent="-304800" algn="l" rtl="0">
              <a:lnSpc>
                <a:spcPct val="115000"/>
              </a:lnSpc>
              <a:spcBef>
                <a:spcPts val="0"/>
              </a:spcBef>
              <a:spcAft>
                <a:spcPts val="0"/>
              </a:spcAft>
              <a:buClr>
                <a:srgbClr val="004359"/>
              </a:buClr>
              <a:buSzPts val="1200"/>
              <a:buChar char="●"/>
            </a:pPr>
            <a:r>
              <a:rPr lang="es-419" dirty="0">
                <a:solidFill>
                  <a:srgbClr val="004359"/>
                </a:solidFill>
                <a:latin typeface="Open Sans"/>
                <a:ea typeface="Open Sans"/>
                <a:cs typeface="Open Sans"/>
                <a:sym typeface="Open Sans"/>
              </a:rPr>
              <a:t>Y8 and Y10 </a:t>
            </a:r>
            <a:r>
              <a:rPr lang="es-419" dirty="0">
                <a:solidFill>
                  <a:srgbClr val="004359"/>
                </a:solidFill>
                <a:latin typeface="Open Sans"/>
                <a:ea typeface="Open Sans"/>
                <a:cs typeface="Open Sans"/>
                <a:sym typeface="Wingdings" pitchFamily="2" charset="2"/>
              </a:rPr>
              <a:t> </a:t>
            </a:r>
            <a:r>
              <a:rPr lang="es-419" b="1" dirty="0">
                <a:solidFill>
                  <a:srgbClr val="004359"/>
                </a:solidFill>
                <a:latin typeface="Open Sans"/>
                <a:ea typeface="Open Sans"/>
                <a:cs typeface="Open Sans"/>
                <a:sym typeface="Open Sans"/>
              </a:rPr>
              <a:t>Boys attending the most socially deprived schools </a:t>
            </a:r>
            <a:r>
              <a:rPr lang="es-419" dirty="0">
                <a:solidFill>
                  <a:srgbClr val="004359"/>
                </a:solidFill>
                <a:latin typeface="Open Sans"/>
                <a:ea typeface="Open Sans"/>
                <a:cs typeface="Open Sans"/>
                <a:sym typeface="Open Sans"/>
              </a:rPr>
              <a:t>are at higher risk of smoking than boys from other SES schools</a:t>
            </a:r>
          </a:p>
          <a:p>
            <a:pPr marL="457200" lvl="0" indent="-304800" algn="l" rtl="0">
              <a:lnSpc>
                <a:spcPct val="115000"/>
              </a:lnSpc>
              <a:spcBef>
                <a:spcPts val="0"/>
              </a:spcBef>
              <a:spcAft>
                <a:spcPts val="0"/>
              </a:spcAft>
              <a:buClr>
                <a:srgbClr val="004359"/>
              </a:buClr>
              <a:buSzPts val="1200"/>
              <a:buChar char="●"/>
            </a:pPr>
            <a:r>
              <a:rPr lang="es-419" dirty="0">
                <a:solidFill>
                  <a:srgbClr val="004359"/>
                </a:solidFill>
                <a:latin typeface="Open Sans"/>
                <a:ea typeface="Open Sans"/>
                <a:cs typeface="Open Sans"/>
                <a:sym typeface="Open Sans"/>
              </a:rPr>
              <a:t>Girls are at higher risk of smoking than boys</a:t>
            </a:r>
            <a:endParaRPr dirty="0">
              <a:solidFill>
                <a:srgbClr val="004359"/>
              </a:solidFill>
              <a:latin typeface="Open Sans"/>
              <a:ea typeface="Open Sans"/>
              <a:cs typeface="Open Sans"/>
              <a:sym typeface="Open Sans"/>
            </a:endParaRPr>
          </a:p>
          <a:p>
            <a:pPr marL="0" lvl="0" indent="0" algn="l" rtl="0">
              <a:lnSpc>
                <a:spcPct val="115000"/>
              </a:lnSpc>
              <a:spcBef>
                <a:spcPts val="0"/>
              </a:spcBef>
              <a:spcAft>
                <a:spcPts val="0"/>
              </a:spcAft>
              <a:buNone/>
            </a:pPr>
            <a:r>
              <a:rPr lang="es-419" b="1" dirty="0">
                <a:solidFill>
                  <a:srgbClr val="004359"/>
                </a:solidFill>
                <a:latin typeface="Open Sans"/>
                <a:ea typeface="Open Sans"/>
                <a:cs typeface="Open Sans"/>
                <a:sym typeface="Open Sans"/>
              </a:rPr>
              <a:t>Marijuana use</a:t>
            </a:r>
            <a:endParaRPr b="1" dirty="0">
              <a:solidFill>
                <a:srgbClr val="004359"/>
              </a:solidFill>
              <a:latin typeface="Open Sans"/>
              <a:ea typeface="Open Sans"/>
              <a:cs typeface="Open Sans"/>
              <a:sym typeface="Open Sans"/>
            </a:endParaRPr>
          </a:p>
          <a:p>
            <a:pPr marL="457200" lvl="0" indent="-304800">
              <a:lnSpc>
                <a:spcPct val="115000"/>
              </a:lnSpc>
              <a:buClr>
                <a:srgbClr val="004359"/>
              </a:buClr>
              <a:buSzPts val="1200"/>
              <a:buChar char="●"/>
            </a:pPr>
            <a:r>
              <a:rPr lang="es-419" dirty="0">
                <a:solidFill>
                  <a:srgbClr val="004359"/>
                </a:solidFill>
                <a:latin typeface="Open Sans"/>
                <a:ea typeface="Open Sans"/>
                <a:cs typeface="Open Sans"/>
                <a:sym typeface="Open Sans"/>
              </a:rPr>
              <a:t>Y8 and Y10 </a:t>
            </a:r>
            <a:r>
              <a:rPr lang="es-419" dirty="0">
                <a:solidFill>
                  <a:srgbClr val="004359"/>
                </a:solidFill>
                <a:latin typeface="Open Sans"/>
                <a:ea typeface="Open Sans"/>
                <a:cs typeface="Open Sans"/>
                <a:sym typeface="Wingdings" pitchFamily="2" charset="2"/>
              </a:rPr>
              <a:t></a:t>
            </a:r>
            <a:r>
              <a:rPr lang="es-419" dirty="0">
                <a:solidFill>
                  <a:srgbClr val="004359"/>
                </a:solidFill>
                <a:latin typeface="Open Sans"/>
                <a:ea typeface="Open Sans"/>
                <a:cs typeface="Open Sans"/>
                <a:sym typeface="Open Sans"/>
              </a:rPr>
              <a:t> </a:t>
            </a:r>
            <a:r>
              <a:rPr lang="es-419" b="1" dirty="0">
                <a:solidFill>
                  <a:srgbClr val="004359"/>
                </a:solidFill>
                <a:latin typeface="Open Sans"/>
                <a:ea typeface="Open Sans"/>
                <a:cs typeface="Open Sans"/>
                <a:sym typeface="Open Sans"/>
              </a:rPr>
              <a:t>Boys attending the most socially deprived schools</a:t>
            </a:r>
            <a:r>
              <a:rPr lang="es-419" dirty="0">
                <a:solidFill>
                  <a:srgbClr val="004359"/>
                </a:solidFill>
                <a:latin typeface="Open Sans"/>
                <a:ea typeface="Open Sans"/>
                <a:cs typeface="Open Sans"/>
                <a:sym typeface="Open Sans"/>
              </a:rPr>
              <a:t> are at higher risk of marijuana use than those from other SES schools</a:t>
            </a:r>
            <a:endParaRPr dirty="0">
              <a:solidFill>
                <a:srgbClr val="004359"/>
              </a:solidFill>
              <a:latin typeface="Open Sans"/>
              <a:ea typeface="Open Sans"/>
              <a:cs typeface="Open Sans"/>
              <a:sym typeface="Open Sans"/>
            </a:endParaRPr>
          </a:p>
          <a:p>
            <a:pPr marL="457200" marR="0" lvl="0" indent="-304800" algn="l" rtl="0">
              <a:lnSpc>
                <a:spcPct val="115000"/>
              </a:lnSpc>
              <a:spcBef>
                <a:spcPts val="0"/>
              </a:spcBef>
              <a:spcAft>
                <a:spcPts val="0"/>
              </a:spcAft>
              <a:buClr>
                <a:srgbClr val="004359"/>
              </a:buClr>
              <a:buSzPts val="1200"/>
              <a:buChar char="●"/>
            </a:pPr>
            <a:r>
              <a:rPr lang="es-419" dirty="0">
                <a:solidFill>
                  <a:srgbClr val="004359"/>
                </a:solidFill>
                <a:latin typeface="Open Sans"/>
                <a:ea typeface="Open Sans"/>
                <a:cs typeface="Open Sans"/>
                <a:sym typeface="Open Sans"/>
              </a:rPr>
              <a:t>Boys are more likely to be involved in marijuana use than girls</a:t>
            </a:r>
            <a:endParaRPr dirty="0">
              <a:solidFill>
                <a:srgbClr val="004359"/>
              </a:solidFill>
              <a:latin typeface="Open Sans"/>
              <a:ea typeface="Open Sans"/>
              <a:cs typeface="Open Sans"/>
              <a:sym typeface="Open Sans"/>
            </a:endParaRPr>
          </a:p>
        </p:txBody>
      </p:sp>
      <p:sp>
        <p:nvSpPr>
          <p:cNvPr id="325" name="Google Shape;325;p30"/>
          <p:cNvSpPr txBox="1">
            <a:spLocks noGrp="1"/>
          </p:cNvSpPr>
          <p:nvPr>
            <p:ph type="title"/>
          </p:nvPr>
        </p:nvSpPr>
        <p:spPr>
          <a:xfrm>
            <a:off x="1662450" y="912584"/>
            <a:ext cx="5819100" cy="6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3100"/>
              <a:t>Conclusions</a:t>
            </a:r>
            <a:r>
              <a:rPr lang="es-419" sz="2900"/>
              <a:t> </a:t>
            </a:r>
            <a:endParaRPr sz="2900"/>
          </a:p>
        </p:txBody>
      </p:sp>
      <p:pic>
        <p:nvPicPr>
          <p:cNvPr id="326" name="Google Shape;326;p30"/>
          <p:cNvPicPr preferRelativeResize="0"/>
          <p:nvPr/>
        </p:nvPicPr>
        <p:blipFill rotWithShape="1">
          <a:blip r:embed="rId3">
            <a:alphaModFix/>
          </a:blip>
          <a:srcRect l="10795" r="64250" b="63394"/>
          <a:stretch/>
        </p:blipFill>
        <p:spPr>
          <a:xfrm>
            <a:off x="3074005" y="1005531"/>
            <a:ext cx="522424" cy="554150"/>
          </a:xfrm>
          <a:prstGeom prst="rect">
            <a:avLst/>
          </a:prstGeom>
          <a:noFill/>
          <a:ln>
            <a:noFill/>
          </a:ln>
        </p:spPr>
      </p:pic>
      <p:pic>
        <p:nvPicPr>
          <p:cNvPr id="327" name="Google Shape;327;p30"/>
          <p:cNvPicPr preferRelativeResize="0"/>
          <p:nvPr/>
        </p:nvPicPr>
        <p:blipFill rotWithShape="1">
          <a:blip r:embed="rId3">
            <a:alphaModFix/>
          </a:blip>
          <a:srcRect l="10795" r="64250" b="63394"/>
          <a:stretch/>
        </p:blipFill>
        <p:spPr>
          <a:xfrm>
            <a:off x="5559180" y="1005531"/>
            <a:ext cx="522424" cy="554150"/>
          </a:xfrm>
          <a:prstGeom prst="rect">
            <a:avLst/>
          </a:prstGeom>
          <a:noFill/>
          <a:ln>
            <a:noFill/>
          </a:ln>
        </p:spPr>
      </p:pic>
      <p:sp>
        <p:nvSpPr>
          <p:cNvPr id="328" name="Google Shape;328;p30"/>
          <p:cNvSpPr txBox="1"/>
          <p:nvPr/>
        </p:nvSpPr>
        <p:spPr>
          <a:xfrm>
            <a:off x="-1531300" y="4576968"/>
            <a:ext cx="10833100" cy="323135"/>
          </a:xfrm>
          <a:prstGeom prst="rect">
            <a:avLst/>
          </a:prstGeom>
          <a:noFill/>
          <a:ln>
            <a:noFill/>
          </a:ln>
        </p:spPr>
        <p:txBody>
          <a:bodyPr spcFirstLastPara="1" wrap="square" lIns="91425" tIns="91425" rIns="91425" bIns="91425" anchor="t" anchorCtr="0">
            <a:spAutoFit/>
          </a:bodyPr>
          <a:lstStyle/>
          <a:p>
            <a:pPr marL="11113" algn="r"/>
            <a:r>
              <a:rPr lang="es-419" sz="900" i="1" dirty="0">
                <a:solidFill>
                  <a:srgbClr val="2C4A68"/>
                </a:solidFill>
                <a:latin typeface="Open Sans"/>
                <a:ea typeface="Open Sans"/>
                <a:cs typeface="Open Sans"/>
                <a:sym typeface="Open Sans"/>
              </a:rPr>
              <a:t>Dunn et al. (2015); Gaete (2017); Linetzky et al., 2012; MacArthur et al. (2012); Mehanović et al. (2020); Moore et al., 2015; Pearson et al. (2006); Ryabov (2015); Wallace et al. (2009) </a:t>
            </a:r>
            <a:endParaRPr sz="900" i="1" dirty="0">
              <a:solidFill>
                <a:srgbClr val="2C4A68"/>
              </a:solidFill>
              <a:latin typeface="Open Sans"/>
              <a:ea typeface="Open Sans"/>
              <a:cs typeface="Open Sans"/>
              <a:sym typeface="Open Sans"/>
            </a:endParaRPr>
          </a:p>
        </p:txBody>
      </p:sp>
      <p:cxnSp>
        <p:nvCxnSpPr>
          <p:cNvPr id="329" name="Google Shape;329;p30"/>
          <p:cNvCxnSpPr/>
          <p:nvPr/>
        </p:nvCxnSpPr>
        <p:spPr>
          <a:xfrm>
            <a:off x="0" y="4593534"/>
            <a:ext cx="9301800" cy="0"/>
          </a:xfrm>
          <a:prstGeom prst="straightConnector1">
            <a:avLst/>
          </a:prstGeom>
          <a:noFill/>
          <a:ln w="9525" cap="flat" cmpd="sng">
            <a:solidFill>
              <a:srgbClr val="2C4A68"/>
            </a:solidFill>
            <a:prstDash val="dot"/>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0" y="1424766"/>
            <a:ext cx="9144000" cy="57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5400"/>
              <a:t>Outline</a:t>
            </a:r>
            <a:endParaRPr sz="5400"/>
          </a:p>
        </p:txBody>
      </p:sp>
      <p:sp>
        <p:nvSpPr>
          <p:cNvPr id="91" name="Google Shape;91;p13"/>
          <p:cNvSpPr txBox="1"/>
          <p:nvPr/>
        </p:nvSpPr>
        <p:spPr>
          <a:xfrm>
            <a:off x="1997689" y="2262967"/>
            <a:ext cx="5148600" cy="2701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s-419" sz="1700" b="1" dirty="0">
                <a:solidFill>
                  <a:srgbClr val="1D343C"/>
                </a:solidFill>
                <a:latin typeface="Open Sans"/>
                <a:ea typeface="Open Sans"/>
                <a:cs typeface="Open Sans"/>
                <a:sym typeface="Open Sans"/>
              </a:rPr>
              <a:t>Background</a:t>
            </a:r>
            <a:endParaRPr sz="1700" b="1" dirty="0">
              <a:solidFill>
                <a:srgbClr val="1D343C"/>
              </a:solidFill>
              <a:latin typeface="Open Sans"/>
              <a:ea typeface="Open Sans"/>
              <a:cs typeface="Open Sans"/>
              <a:sym typeface="Open Sans"/>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Literature review</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Study aims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Research methods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Results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endParaRPr sz="3600" dirty="0">
              <a:solidFill>
                <a:srgbClr val="1D343C"/>
              </a:solidFill>
              <a:latin typeface="Caveat"/>
              <a:ea typeface="Caveat"/>
              <a:cs typeface="Caveat"/>
              <a:sym typeface="Caveat"/>
            </a:endParaRPr>
          </a:p>
        </p:txBody>
      </p:sp>
      <p:cxnSp>
        <p:nvCxnSpPr>
          <p:cNvPr id="92" name="Google Shape;92;p13"/>
          <p:cNvCxnSpPr/>
          <p:nvPr/>
        </p:nvCxnSpPr>
        <p:spPr>
          <a:xfrm>
            <a:off x="2060850" y="2375427"/>
            <a:ext cx="5022300" cy="0"/>
          </a:xfrm>
          <a:prstGeom prst="straightConnector1">
            <a:avLst/>
          </a:prstGeom>
          <a:noFill/>
          <a:ln w="19050" cap="flat" cmpd="sng">
            <a:solidFill>
              <a:schemeClr val="dk1"/>
            </a:solidFill>
            <a:prstDash val="solid"/>
            <a:round/>
            <a:headEnd type="none" w="med" len="med"/>
            <a:tailEnd type="none" w="med" len="med"/>
          </a:ln>
        </p:spPr>
      </p:cxnSp>
      <p:cxnSp>
        <p:nvCxnSpPr>
          <p:cNvPr id="93" name="Google Shape;93;p13"/>
          <p:cNvCxnSpPr/>
          <p:nvPr/>
        </p:nvCxnSpPr>
        <p:spPr>
          <a:xfrm>
            <a:off x="2060850" y="2743187"/>
            <a:ext cx="5022300" cy="0"/>
          </a:xfrm>
          <a:prstGeom prst="straightConnector1">
            <a:avLst/>
          </a:prstGeom>
          <a:noFill/>
          <a:ln w="19050" cap="flat" cmpd="sng">
            <a:solidFill>
              <a:schemeClr val="dk1"/>
            </a:solidFill>
            <a:prstDash val="solid"/>
            <a:round/>
            <a:headEnd type="none" w="med" len="med"/>
            <a:tailEnd type="none" w="med" len="med"/>
          </a:ln>
        </p:spPr>
      </p:cxnSp>
      <p:pic>
        <p:nvPicPr>
          <p:cNvPr id="94" name="Google Shape;94;p13"/>
          <p:cNvPicPr preferRelativeResize="0"/>
          <p:nvPr/>
        </p:nvPicPr>
        <p:blipFill rotWithShape="1">
          <a:blip r:embed="rId3">
            <a:alphaModFix/>
          </a:blip>
          <a:srcRect l="44157" t="61065" r="48518" b="27305"/>
          <a:stretch/>
        </p:blipFill>
        <p:spPr>
          <a:xfrm rot="-5400000">
            <a:off x="3530776" y="2477580"/>
            <a:ext cx="174224" cy="200046"/>
          </a:xfrm>
          <a:prstGeom prst="rect">
            <a:avLst/>
          </a:prstGeom>
          <a:noFill/>
          <a:ln>
            <a:noFill/>
          </a:ln>
        </p:spPr>
      </p:pic>
      <p:pic>
        <p:nvPicPr>
          <p:cNvPr id="95" name="Google Shape;95;p13"/>
          <p:cNvPicPr preferRelativeResize="0"/>
          <p:nvPr/>
        </p:nvPicPr>
        <p:blipFill rotWithShape="1">
          <a:blip r:embed="rId3">
            <a:alphaModFix/>
          </a:blip>
          <a:srcRect l="44157" t="61065" r="48518" b="27305"/>
          <a:stretch/>
        </p:blipFill>
        <p:spPr>
          <a:xfrm rot="-5400000">
            <a:off x="5386152" y="2469915"/>
            <a:ext cx="174224" cy="2000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1"/>
          <p:cNvSpPr txBox="1"/>
          <p:nvPr/>
        </p:nvSpPr>
        <p:spPr>
          <a:xfrm>
            <a:off x="507500" y="1966650"/>
            <a:ext cx="8133600" cy="284151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419" sz="1500" b="1" dirty="0">
                <a:solidFill>
                  <a:srgbClr val="004359"/>
                </a:solidFill>
                <a:latin typeface="Open Sans"/>
                <a:ea typeface="Open Sans"/>
                <a:cs typeface="Open Sans"/>
                <a:sym typeface="Open Sans"/>
              </a:rPr>
              <a:t>Drinking alcohol, smoking cigarettes and using marijuana seem to be socioeconomically patterned at school level</a:t>
            </a:r>
            <a:endParaRPr sz="1500" b="1" dirty="0">
              <a:solidFill>
                <a:srgbClr val="004359"/>
              </a:solidFill>
              <a:latin typeface="Open Sans"/>
              <a:ea typeface="Open Sans"/>
              <a:cs typeface="Open Sans"/>
              <a:sym typeface="Open Sans"/>
            </a:endParaRPr>
          </a:p>
          <a:p>
            <a:pPr marL="0" lvl="0" indent="0" algn="ctr" rtl="0">
              <a:lnSpc>
                <a:spcPct val="115000"/>
              </a:lnSpc>
              <a:spcBef>
                <a:spcPts val="0"/>
              </a:spcBef>
              <a:spcAft>
                <a:spcPts val="0"/>
              </a:spcAft>
              <a:buNone/>
            </a:pPr>
            <a:endParaRPr sz="1300" b="1" dirty="0">
              <a:solidFill>
                <a:srgbClr val="004359"/>
              </a:solidFill>
              <a:latin typeface="Open Sans"/>
              <a:ea typeface="Open Sans"/>
              <a:cs typeface="Open Sans"/>
              <a:sym typeface="Open Sans"/>
            </a:endParaRPr>
          </a:p>
          <a:p>
            <a:pPr marL="0" lvl="0" indent="0" algn="ctr" rtl="0">
              <a:spcBef>
                <a:spcPts val="0"/>
              </a:spcBef>
              <a:spcAft>
                <a:spcPts val="0"/>
              </a:spcAft>
              <a:buNone/>
            </a:pPr>
            <a:r>
              <a:rPr lang="es-419" sz="1500" b="1" dirty="0">
                <a:solidFill>
                  <a:srgbClr val="004359"/>
                </a:solidFill>
                <a:latin typeface="Open Sans"/>
                <a:ea typeface="Open Sans"/>
                <a:cs typeface="Open Sans"/>
                <a:sym typeface="Open Sans"/>
              </a:rPr>
              <a:t>Results mirror previous findings showing that students attending more affluent schools tend to be more likely to drink, but those attending less affluent schools tend to be more likely to smoke and consume marijuana. </a:t>
            </a:r>
            <a:endParaRPr sz="1300" b="1" dirty="0">
              <a:solidFill>
                <a:srgbClr val="004359"/>
              </a:solidFill>
              <a:latin typeface="Open Sans"/>
              <a:ea typeface="Open Sans"/>
              <a:cs typeface="Open Sans"/>
              <a:sym typeface="Open Sans"/>
            </a:endParaRPr>
          </a:p>
          <a:p>
            <a:pPr marL="0" lvl="0" indent="0" algn="ctr" rtl="0">
              <a:lnSpc>
                <a:spcPct val="115000"/>
              </a:lnSpc>
              <a:spcBef>
                <a:spcPts val="0"/>
              </a:spcBef>
              <a:spcAft>
                <a:spcPts val="0"/>
              </a:spcAft>
              <a:buNone/>
            </a:pPr>
            <a:endParaRPr sz="1300" b="1" dirty="0">
              <a:solidFill>
                <a:srgbClr val="004359"/>
              </a:solidFill>
              <a:latin typeface="Open Sans"/>
              <a:ea typeface="Open Sans"/>
              <a:cs typeface="Open Sans"/>
              <a:sym typeface="Open Sans"/>
            </a:endParaRPr>
          </a:p>
          <a:p>
            <a:pPr marL="0" lvl="0" indent="0" algn="ctr" rtl="0">
              <a:lnSpc>
                <a:spcPct val="115000"/>
              </a:lnSpc>
              <a:spcBef>
                <a:spcPts val="0"/>
              </a:spcBef>
              <a:spcAft>
                <a:spcPts val="0"/>
              </a:spcAft>
              <a:buNone/>
            </a:pPr>
            <a:endParaRPr lang="es-419" b="1" dirty="0">
              <a:solidFill>
                <a:srgbClr val="004359"/>
              </a:solidFill>
              <a:latin typeface="Open Sans"/>
              <a:ea typeface="Open Sans"/>
              <a:cs typeface="Open Sans"/>
              <a:sym typeface="Open Sans"/>
            </a:endParaRPr>
          </a:p>
          <a:p>
            <a:pPr marL="0" lvl="0" indent="0" algn="ctr" rtl="0">
              <a:lnSpc>
                <a:spcPct val="115000"/>
              </a:lnSpc>
              <a:spcBef>
                <a:spcPts val="0"/>
              </a:spcBef>
              <a:spcAft>
                <a:spcPts val="0"/>
              </a:spcAft>
              <a:buNone/>
            </a:pPr>
            <a:r>
              <a:rPr lang="es-419" b="1" dirty="0">
                <a:solidFill>
                  <a:srgbClr val="004359"/>
                </a:solidFill>
                <a:latin typeface="Open Sans"/>
                <a:ea typeface="Open Sans"/>
                <a:cs typeface="Open Sans"/>
                <a:sym typeface="Open Sans"/>
              </a:rPr>
              <a:t>Tackling underage substance use in Chile would require a multilevel approach, intervening at community and school level </a:t>
            </a:r>
            <a:endParaRPr dirty="0">
              <a:latin typeface="Open Sans"/>
              <a:ea typeface="Open Sans"/>
              <a:cs typeface="Open Sans"/>
              <a:sym typeface="Open Sans"/>
            </a:endParaRPr>
          </a:p>
          <a:p>
            <a:pPr marL="0" lvl="0" indent="0" algn="ctr" rtl="0">
              <a:lnSpc>
                <a:spcPct val="115000"/>
              </a:lnSpc>
              <a:spcBef>
                <a:spcPts val="0"/>
              </a:spcBef>
              <a:spcAft>
                <a:spcPts val="0"/>
              </a:spcAft>
              <a:buNone/>
            </a:pPr>
            <a:endParaRPr sz="1300" dirty="0">
              <a:latin typeface="Open Sans"/>
              <a:ea typeface="Open Sans"/>
              <a:cs typeface="Open Sans"/>
              <a:sym typeface="Open Sans"/>
            </a:endParaRPr>
          </a:p>
        </p:txBody>
      </p:sp>
      <p:sp>
        <p:nvSpPr>
          <p:cNvPr id="335" name="Google Shape;335;p31"/>
          <p:cNvSpPr txBox="1">
            <a:spLocks noGrp="1"/>
          </p:cNvSpPr>
          <p:nvPr>
            <p:ph type="title"/>
          </p:nvPr>
        </p:nvSpPr>
        <p:spPr>
          <a:xfrm>
            <a:off x="1662450" y="912584"/>
            <a:ext cx="5819100" cy="6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900"/>
              <a:t>Conclusions </a:t>
            </a:r>
            <a:endParaRPr sz="2900"/>
          </a:p>
        </p:txBody>
      </p:sp>
      <p:pic>
        <p:nvPicPr>
          <p:cNvPr id="336" name="Google Shape;336;p31"/>
          <p:cNvPicPr preferRelativeResize="0"/>
          <p:nvPr/>
        </p:nvPicPr>
        <p:blipFill rotWithShape="1">
          <a:blip r:embed="rId3">
            <a:alphaModFix/>
          </a:blip>
          <a:srcRect l="10795" r="64250" b="63394"/>
          <a:stretch/>
        </p:blipFill>
        <p:spPr>
          <a:xfrm>
            <a:off x="3074005" y="1005531"/>
            <a:ext cx="522424" cy="554150"/>
          </a:xfrm>
          <a:prstGeom prst="rect">
            <a:avLst/>
          </a:prstGeom>
          <a:noFill/>
          <a:ln>
            <a:noFill/>
          </a:ln>
        </p:spPr>
      </p:pic>
      <p:pic>
        <p:nvPicPr>
          <p:cNvPr id="337" name="Google Shape;337;p31"/>
          <p:cNvPicPr preferRelativeResize="0"/>
          <p:nvPr/>
        </p:nvPicPr>
        <p:blipFill rotWithShape="1">
          <a:blip r:embed="rId3">
            <a:alphaModFix/>
          </a:blip>
          <a:srcRect l="10795" r="64250" b="63394"/>
          <a:stretch/>
        </p:blipFill>
        <p:spPr>
          <a:xfrm>
            <a:off x="5559180" y="1005531"/>
            <a:ext cx="522424" cy="554150"/>
          </a:xfrm>
          <a:prstGeom prst="rect">
            <a:avLst/>
          </a:prstGeom>
          <a:noFill/>
          <a:ln>
            <a:noFill/>
          </a:ln>
        </p:spPr>
      </p:pic>
      <p:pic>
        <p:nvPicPr>
          <p:cNvPr id="338" name="Google Shape;338;p31"/>
          <p:cNvPicPr preferRelativeResize="0"/>
          <p:nvPr/>
        </p:nvPicPr>
        <p:blipFill rotWithShape="1">
          <a:blip r:embed="rId3">
            <a:alphaModFix/>
          </a:blip>
          <a:srcRect l="44157" t="61065" r="48518" b="27305"/>
          <a:stretch/>
        </p:blipFill>
        <p:spPr>
          <a:xfrm rot="-5400000">
            <a:off x="4476225" y="2605074"/>
            <a:ext cx="174224" cy="200046"/>
          </a:xfrm>
          <a:prstGeom prst="rect">
            <a:avLst/>
          </a:prstGeom>
          <a:noFill/>
          <a:ln>
            <a:noFill/>
          </a:ln>
        </p:spPr>
      </p:pic>
      <p:pic>
        <p:nvPicPr>
          <p:cNvPr id="339" name="Google Shape;339;p31"/>
          <p:cNvPicPr preferRelativeResize="0"/>
          <p:nvPr/>
        </p:nvPicPr>
        <p:blipFill rotWithShape="1">
          <a:blip r:embed="rId3">
            <a:alphaModFix/>
          </a:blip>
          <a:srcRect l="44157" t="61065" r="48518" b="27305"/>
          <a:stretch/>
        </p:blipFill>
        <p:spPr>
          <a:xfrm rot="-5400000">
            <a:off x="4476225" y="3700165"/>
            <a:ext cx="174224" cy="2000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p:nvPr/>
        </p:nvSpPr>
        <p:spPr>
          <a:xfrm>
            <a:off x="269930" y="934477"/>
            <a:ext cx="244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000">
                <a:solidFill>
                  <a:srgbClr val="1D343C"/>
                </a:solidFill>
                <a:latin typeface="Caveat"/>
                <a:ea typeface="Caveat"/>
                <a:cs typeface="Caveat"/>
                <a:sym typeface="Caveat"/>
              </a:rPr>
              <a:t>References </a:t>
            </a:r>
            <a:endParaRPr sz="2000"/>
          </a:p>
        </p:txBody>
      </p:sp>
      <p:sp>
        <p:nvSpPr>
          <p:cNvPr id="345" name="Google Shape;345;p32"/>
          <p:cNvSpPr txBox="1"/>
          <p:nvPr/>
        </p:nvSpPr>
        <p:spPr>
          <a:xfrm>
            <a:off x="273300" y="1401102"/>
            <a:ext cx="4298700" cy="3417000"/>
          </a:xfrm>
          <a:prstGeom prst="rect">
            <a:avLst/>
          </a:prstGeom>
          <a:noFill/>
          <a:ln>
            <a:noFill/>
          </a:ln>
        </p:spPr>
        <p:txBody>
          <a:bodyPr spcFirstLastPara="1" wrap="square" lIns="91425" tIns="91425" rIns="91425" bIns="91425" anchor="t" anchorCtr="0">
            <a:spAutoFit/>
          </a:bodyPr>
          <a:lstStyle/>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Andrade, F. H. (2013). Can the school context moderate the protective effect of parental support on adolescents’ alcohol trajectories in urban Chicago? </a:t>
            </a:r>
            <a:r>
              <a:rPr lang="es-419" sz="600" i="1" dirty="0">
                <a:solidFill>
                  <a:srgbClr val="004359"/>
                </a:solidFill>
                <a:latin typeface="Times New Roman"/>
                <a:ea typeface="Times New Roman"/>
                <a:cs typeface="Times New Roman"/>
                <a:sym typeface="Times New Roman"/>
              </a:rPr>
              <a:t>Drug and Alcohol Dependence</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133</a:t>
            </a:r>
            <a:r>
              <a:rPr lang="es-419" sz="600" dirty="0">
                <a:solidFill>
                  <a:srgbClr val="004359"/>
                </a:solidFill>
                <a:latin typeface="Times New Roman"/>
                <a:ea typeface="Times New Roman"/>
                <a:cs typeface="Times New Roman"/>
                <a:sym typeface="Times New Roman"/>
              </a:rPr>
              <a:t>(2), 330–337. https://doi.org/10.1016/j.drugalcdep.2013.06.010</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Bendtsen P, Damsgaard MT, Huckle T, Casswell S, Kuntsche E, Arnold P, et al. (2014). Adolescent alcohol use: a reflection of national drinking patterns and policy?, </a:t>
            </a:r>
            <a:r>
              <a:rPr lang="es-419" sz="600" i="1" dirty="0">
                <a:solidFill>
                  <a:srgbClr val="004359"/>
                </a:solidFill>
                <a:latin typeface="Times New Roman"/>
                <a:ea typeface="Times New Roman"/>
                <a:cs typeface="Times New Roman"/>
                <a:sym typeface="Times New Roman"/>
              </a:rPr>
              <a:t>Addiction, 109</a:t>
            </a:r>
            <a:r>
              <a:rPr lang="es-419" sz="600" dirty="0">
                <a:solidFill>
                  <a:srgbClr val="004359"/>
                </a:solidFill>
                <a:latin typeface="Times New Roman"/>
                <a:ea typeface="Times New Roman"/>
                <a:cs typeface="Times New Roman"/>
                <a:sym typeface="Times New Roman"/>
              </a:rPr>
              <a:t>(11):1857-68.</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Botticello, A. L. (2009). School contextual influences on the risk for adolescent alcohol misuse. </a:t>
            </a:r>
            <a:r>
              <a:rPr lang="es-419" sz="600" i="1" dirty="0">
                <a:solidFill>
                  <a:srgbClr val="004359"/>
                </a:solidFill>
                <a:latin typeface="Times New Roman"/>
                <a:ea typeface="Times New Roman"/>
                <a:cs typeface="Times New Roman"/>
                <a:sym typeface="Times New Roman"/>
              </a:rPr>
              <a:t>American Journal of Community Psychology</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43</a:t>
            </a:r>
            <a:r>
              <a:rPr lang="es-419" sz="600" dirty="0">
                <a:solidFill>
                  <a:srgbClr val="004359"/>
                </a:solidFill>
                <a:latin typeface="Times New Roman"/>
                <a:ea typeface="Times New Roman"/>
                <a:cs typeface="Times New Roman"/>
                <a:sym typeface="Times New Roman"/>
              </a:rPr>
              <a:t>(1–2), 85–97. https://doi.org/10.1007/s10464-008-9226-4</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Departamento de Epidemiología División de Planificación Sanitaria Subsecretaría de Salud Pública Ministry of Health (Chile). (2017). </a:t>
            </a:r>
            <a:r>
              <a:rPr lang="es-419" sz="600" i="1" dirty="0">
                <a:solidFill>
                  <a:srgbClr val="004359"/>
                </a:solidFill>
                <a:latin typeface="Times New Roman"/>
                <a:ea typeface="Times New Roman"/>
                <a:cs typeface="Times New Roman"/>
                <a:sym typeface="Times New Roman"/>
              </a:rPr>
              <a:t>Encuesta Nacional de Salud 2016-2017 Primeros resultados</a:t>
            </a:r>
            <a:r>
              <a:rPr lang="es-419" sz="600" dirty="0">
                <a:solidFill>
                  <a:srgbClr val="004359"/>
                </a:solidFill>
                <a:latin typeface="Times New Roman"/>
                <a:ea typeface="Times New Roman"/>
                <a:cs typeface="Times New Roman"/>
                <a:sym typeface="Times New Roman"/>
              </a:rPr>
              <a:t>. http://web.minsal.cl/wp-content/uploads/2017/11/ENS-2016-17_PRIMEROS-RESULTADOS.pdf</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Dunn, E. C., Richmond, T. K., Milliren, C. E., &amp; Subramanian, S. V. (2015). Using cross-classified multilevel models to disentangle school and neighborhood effects: An example focusing on smoking behaviors among adolescents in the United States. </a:t>
            </a:r>
            <a:r>
              <a:rPr lang="es-419" sz="600" i="1" dirty="0">
                <a:solidFill>
                  <a:srgbClr val="004359"/>
                </a:solidFill>
                <a:latin typeface="Times New Roman"/>
                <a:ea typeface="Times New Roman"/>
                <a:cs typeface="Times New Roman"/>
                <a:sym typeface="Times New Roman"/>
              </a:rPr>
              <a:t>Health and Place</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31</a:t>
            </a:r>
            <a:r>
              <a:rPr lang="es-419" sz="600" dirty="0">
                <a:solidFill>
                  <a:srgbClr val="004359"/>
                </a:solidFill>
                <a:latin typeface="Times New Roman"/>
                <a:ea typeface="Times New Roman"/>
                <a:cs typeface="Times New Roman"/>
                <a:sym typeface="Times New Roman"/>
              </a:rPr>
              <a:t>, 224–232. </a:t>
            </a:r>
            <a:r>
              <a:rPr lang="es-419" sz="600" u="sng" dirty="0">
                <a:solidFill>
                  <a:srgbClr val="004359"/>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https://doi.org/10.1016/j.healthplace.2014.12.001</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Evans, C. R. (2019). Reintegrating contexts into quantitative intersectional analyses of health inequalities. </a:t>
            </a:r>
            <a:r>
              <a:rPr lang="es-419" sz="600" i="1" dirty="0">
                <a:solidFill>
                  <a:srgbClr val="004359"/>
                </a:solidFill>
                <a:latin typeface="Times New Roman"/>
                <a:ea typeface="Times New Roman"/>
                <a:cs typeface="Times New Roman"/>
                <a:sym typeface="Times New Roman"/>
              </a:rPr>
              <a:t>Health and Place, 60</a:t>
            </a:r>
            <a:r>
              <a:rPr lang="es-419" sz="600" dirty="0">
                <a:solidFill>
                  <a:srgbClr val="004359"/>
                </a:solidFill>
                <a:latin typeface="Times New Roman"/>
                <a:ea typeface="Times New Roman"/>
                <a:cs typeface="Times New Roman"/>
                <a:sym typeface="Times New Roman"/>
              </a:rPr>
              <a:t>(June), 102214. https://doi.org/10.1016/j.healthplace.2019.102214</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Gaete, J., &amp; Araya, R. (2017). Individual and contextual factors associated with tobacco, alcohol, and cannabis use among Chilean adolescents: A multilevel study. </a:t>
            </a:r>
            <a:r>
              <a:rPr lang="es-419" sz="600" i="1" dirty="0">
                <a:solidFill>
                  <a:srgbClr val="004359"/>
                </a:solidFill>
                <a:latin typeface="Times New Roman"/>
                <a:ea typeface="Times New Roman"/>
                <a:cs typeface="Times New Roman"/>
                <a:sym typeface="Times New Roman"/>
              </a:rPr>
              <a:t>Journal of Adolescence</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56</a:t>
            </a:r>
            <a:r>
              <a:rPr lang="es-419" sz="600" dirty="0">
                <a:solidFill>
                  <a:srgbClr val="004359"/>
                </a:solidFill>
                <a:latin typeface="Times New Roman"/>
                <a:ea typeface="Times New Roman"/>
                <a:cs typeface="Times New Roman"/>
                <a:sym typeface="Times New Roman"/>
              </a:rPr>
              <a:t>, 166–178. https://doi.org/10.1016/j.adolescence.2017.02.011</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Giesbrecht N, Spagg JC, Pemjean A, Marquez J, Khenti A, Rehm J, et al. (2013)A national alcohol strategy for Chile: Rationale, development, content and status of implementation. </a:t>
            </a:r>
            <a:r>
              <a:rPr lang="es-419" sz="600" i="1" dirty="0">
                <a:solidFill>
                  <a:srgbClr val="004359"/>
                </a:solidFill>
                <a:latin typeface="Times New Roman"/>
                <a:ea typeface="Times New Roman"/>
                <a:cs typeface="Times New Roman"/>
                <a:sym typeface="Times New Roman"/>
              </a:rPr>
              <a:t>The International Journal of Alcohol and Drug Research, 2</a:t>
            </a:r>
            <a:r>
              <a:rPr lang="es-419" sz="600" dirty="0">
                <a:solidFill>
                  <a:srgbClr val="004359"/>
                </a:solidFill>
                <a:latin typeface="Times New Roman"/>
                <a:ea typeface="Times New Roman"/>
                <a:cs typeface="Times New Roman"/>
                <a:sym typeface="Times New Roman"/>
              </a:rPr>
              <a:t>(2):17-29.</a:t>
            </a:r>
            <a:endParaRPr sz="600" dirty="0">
              <a:solidFill>
                <a:srgbClr val="004359"/>
              </a:solidFill>
              <a:latin typeface="Times New Roman"/>
              <a:ea typeface="Times New Roman"/>
              <a:cs typeface="Times New Roman"/>
              <a:sym typeface="Times New Roman"/>
            </a:endParaRPr>
          </a:p>
          <a:p>
            <a:pPr marL="269999" lvl="0" indent="-269999"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Hoffmann, J.P., 2006. Extracurricular activities, athletic participation, and adolescent alcohol use: Gender-differentiated and school-contextual effects. </a:t>
            </a:r>
            <a:r>
              <a:rPr lang="es-419" sz="600" i="1" dirty="0">
                <a:solidFill>
                  <a:srgbClr val="004359"/>
                </a:solidFill>
                <a:latin typeface="Times New Roman"/>
                <a:ea typeface="Times New Roman"/>
                <a:cs typeface="Times New Roman"/>
                <a:sym typeface="Times New Roman"/>
              </a:rPr>
              <a:t>J. Health Soc. Behav. 47</a:t>
            </a:r>
            <a:r>
              <a:rPr lang="es-419" sz="600" dirty="0">
                <a:solidFill>
                  <a:srgbClr val="004359"/>
                </a:solidFill>
                <a:latin typeface="Times New Roman"/>
                <a:ea typeface="Times New Roman"/>
                <a:cs typeface="Times New Roman"/>
                <a:sym typeface="Times New Roman"/>
              </a:rPr>
              <a:t>(3), 275–290</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Kim, J., &amp; McCarthy, W. J. (2006). School-level contextual influences on smoking and drinking among Asian and Pacific Islander adolescents. </a:t>
            </a:r>
            <a:r>
              <a:rPr lang="es-419" sz="600" i="1" dirty="0">
                <a:solidFill>
                  <a:srgbClr val="004359"/>
                </a:solidFill>
                <a:latin typeface="Times New Roman"/>
                <a:ea typeface="Times New Roman"/>
                <a:cs typeface="Times New Roman"/>
                <a:sym typeface="Times New Roman"/>
              </a:rPr>
              <a:t>Drug and Alcohol Dependence</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84</a:t>
            </a:r>
            <a:r>
              <a:rPr lang="es-419" sz="600" dirty="0">
                <a:solidFill>
                  <a:srgbClr val="004359"/>
                </a:solidFill>
                <a:latin typeface="Times New Roman"/>
                <a:ea typeface="Times New Roman"/>
                <a:cs typeface="Times New Roman"/>
                <a:sym typeface="Times New Roman"/>
              </a:rPr>
              <a:t>(1), 56–68. https://doi.org/10.1016/j.drugalcdep.2005.12.004</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Larranaga O, Sanhueza C. (2007</a:t>
            </a:r>
            <a:r>
              <a:rPr lang="es-419" sz="600" i="1" dirty="0">
                <a:solidFill>
                  <a:srgbClr val="004359"/>
                </a:solidFill>
                <a:latin typeface="Times New Roman"/>
                <a:ea typeface="Times New Roman"/>
                <a:cs typeface="Times New Roman"/>
                <a:sym typeface="Times New Roman"/>
              </a:rPr>
              <a:t>). Residential segregation effects on Poor's</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opportunities in Chile.</a:t>
            </a:r>
            <a:r>
              <a:rPr lang="es-419" sz="600" dirty="0">
                <a:solidFill>
                  <a:srgbClr val="004359"/>
                </a:solidFill>
                <a:latin typeface="Times New Roman"/>
                <a:ea typeface="Times New Roman"/>
                <a:cs typeface="Times New Roman"/>
                <a:sym typeface="Times New Roman"/>
              </a:rPr>
              <a:t> Santiago, Chile: Departamento de Economia, Universidad de Chile.</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Linetzky, B., Mejia, R., Ferrante, D., De Maio, F. G., &amp; Diez Roux, A. V. (2012). Socioeconomic status and tobacco consumption among adolescents: A multilevel analysis of Argentina’s global youth Tobacco survey. </a:t>
            </a:r>
            <a:r>
              <a:rPr lang="es-419" sz="600" i="1" dirty="0">
                <a:solidFill>
                  <a:srgbClr val="004359"/>
                </a:solidFill>
                <a:latin typeface="Times New Roman"/>
                <a:ea typeface="Times New Roman"/>
                <a:cs typeface="Times New Roman"/>
                <a:sym typeface="Times New Roman"/>
              </a:rPr>
              <a:t>Nicotine and Tobacco Research</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14</a:t>
            </a:r>
            <a:r>
              <a:rPr lang="es-419" sz="600" dirty="0">
                <a:solidFill>
                  <a:srgbClr val="004359"/>
                </a:solidFill>
                <a:latin typeface="Times New Roman"/>
                <a:ea typeface="Times New Roman"/>
                <a:cs typeface="Times New Roman"/>
                <a:sym typeface="Times New Roman"/>
              </a:rPr>
              <a:t>(9), 1092–1099. https://doi.org/10.1093/ntr/nts004</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MacArthur, G. J., Smith, M. C., Melotti, R., Heron, J., MacLeod, J., Hickman, M., Kipping, R. R., Campbell, R., &amp; Lewis, G. (2012). Patterns of alcohol use and multiple risk behaviour by gender during early and late adolescence: The ALSPAC cohort. </a:t>
            </a:r>
            <a:r>
              <a:rPr lang="es-419" sz="600" i="1" dirty="0">
                <a:solidFill>
                  <a:srgbClr val="004359"/>
                </a:solidFill>
                <a:latin typeface="Times New Roman"/>
                <a:ea typeface="Times New Roman"/>
                <a:cs typeface="Times New Roman"/>
                <a:sym typeface="Times New Roman"/>
              </a:rPr>
              <a:t>Journal of Public Health</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34</a:t>
            </a:r>
            <a:r>
              <a:rPr lang="es-419" sz="600" dirty="0">
                <a:solidFill>
                  <a:srgbClr val="004359"/>
                </a:solidFill>
                <a:latin typeface="Times New Roman"/>
                <a:ea typeface="Times New Roman"/>
                <a:cs typeface="Times New Roman"/>
                <a:sym typeface="Times New Roman"/>
              </a:rPr>
              <a:t>(SUPPL. 1), 20–30. https://doi.org/10.1093/pubmed/fds006</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Margozzini P, Sapag JC. (2015). El consumo riesgoso de alcohol en Chile: tareas pendientes y oportunidades para las políticas públicas [Harmful drinking in Chile: tasks and oppotunities for public policy]. </a:t>
            </a:r>
            <a:r>
              <a:rPr lang="es-419" sz="600" i="1" dirty="0">
                <a:solidFill>
                  <a:srgbClr val="004359"/>
                </a:solidFill>
                <a:latin typeface="Times New Roman"/>
                <a:ea typeface="Times New Roman"/>
                <a:cs typeface="Times New Roman"/>
                <a:sym typeface="Times New Roman"/>
              </a:rPr>
              <a:t>Temas de la Agenda Publica, 10</a:t>
            </a:r>
            <a:r>
              <a:rPr lang="es-419" sz="600" dirty="0">
                <a:solidFill>
                  <a:srgbClr val="004359"/>
                </a:solidFill>
                <a:latin typeface="Times New Roman"/>
                <a:ea typeface="Times New Roman"/>
                <a:cs typeface="Times New Roman"/>
                <a:sym typeface="Times New Roman"/>
              </a:rPr>
              <a:t>(75):1-15.</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Matteau-Pelletier, L., Bélanger, R. E., Leatherdale, S., Desbiens, F., &amp; Haddad, S. (2020). Sex-Related Differences in Adolescent Cannabis Use: Influences of School Context and School Connectedness. </a:t>
            </a:r>
            <a:r>
              <a:rPr lang="es-419" sz="600" i="1" dirty="0">
                <a:solidFill>
                  <a:srgbClr val="004359"/>
                </a:solidFill>
                <a:latin typeface="Times New Roman"/>
                <a:ea typeface="Times New Roman"/>
                <a:cs typeface="Times New Roman"/>
                <a:sym typeface="Times New Roman"/>
              </a:rPr>
              <a:t>Journal of School Health</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90</a:t>
            </a:r>
            <a:r>
              <a:rPr lang="es-419" sz="600" dirty="0">
                <a:solidFill>
                  <a:srgbClr val="004359"/>
                </a:solidFill>
                <a:latin typeface="Times New Roman"/>
                <a:ea typeface="Times New Roman"/>
                <a:cs typeface="Times New Roman"/>
                <a:sym typeface="Times New Roman"/>
              </a:rPr>
              <a:t>(11), 878–886. https://doi.org/10.1111/josh.12950</a:t>
            </a:r>
            <a:endParaRPr sz="600" dirty="0">
              <a:solidFill>
                <a:srgbClr val="004359"/>
              </a:solidFill>
              <a:latin typeface="Times New Roman"/>
              <a:ea typeface="Times New Roman"/>
              <a:cs typeface="Times New Roman"/>
              <a:sym typeface="Times New Roman"/>
            </a:endParaRPr>
          </a:p>
        </p:txBody>
      </p:sp>
      <p:sp>
        <p:nvSpPr>
          <p:cNvPr id="346" name="Google Shape;346;p32"/>
          <p:cNvSpPr txBox="1"/>
          <p:nvPr/>
        </p:nvSpPr>
        <p:spPr>
          <a:xfrm>
            <a:off x="4572000" y="1070325"/>
            <a:ext cx="4208400" cy="3862566"/>
          </a:xfrm>
          <a:prstGeom prst="rect">
            <a:avLst/>
          </a:prstGeom>
          <a:noFill/>
          <a:ln>
            <a:noFill/>
          </a:ln>
        </p:spPr>
        <p:txBody>
          <a:bodyPr spcFirstLastPara="1" wrap="square" lIns="91425" tIns="91425" rIns="91425" bIns="91425" anchor="t" anchorCtr="0">
            <a:spAutoFit/>
          </a:bodyPr>
          <a:lstStyle/>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Mehanović, E., Mathis, F., Brambilla, R., Faggiano, F., Galanti, M. R., Vigna-Taglianti, F., Zunino, B., Cuomo, G. L., Vadrucci, S., Salmaso, S., Bohrn, K., Bohrn, S., Coppens, E., Weyts, Y., van der Kreeft, P., Jongbloet, J., Melero, J. C., Perez, T., Varona, L., … Scatigna, M. (2020). Do the socioeconomic context and the European geographical area modify parental influences on smoking experimentation among adolescents? </a:t>
            </a:r>
            <a:r>
              <a:rPr lang="es-419" sz="600" i="1" dirty="0">
                <a:solidFill>
                  <a:srgbClr val="004359"/>
                </a:solidFill>
                <a:latin typeface="Times New Roman"/>
                <a:ea typeface="Times New Roman"/>
                <a:cs typeface="Times New Roman"/>
                <a:sym typeface="Times New Roman"/>
              </a:rPr>
              <a:t>European Child and Adolescent Psychiatry</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0123456789</a:t>
            </a:r>
            <a:r>
              <a:rPr lang="es-419" sz="600" dirty="0">
                <a:solidFill>
                  <a:srgbClr val="004359"/>
                </a:solidFill>
                <a:latin typeface="Times New Roman"/>
                <a:ea typeface="Times New Roman"/>
                <a:cs typeface="Times New Roman"/>
                <a:sym typeface="Times New Roman"/>
              </a:rPr>
              <a:t>. </a:t>
            </a:r>
            <a:r>
              <a:rPr lang="es-419" sz="600" u="sng" dirty="0">
                <a:solidFill>
                  <a:srgbClr val="004359"/>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https://doi.org/10.1007/s00787-020-01489-5</a:t>
            </a:r>
            <a:endParaRPr sz="600" dirty="0">
              <a:solidFill>
                <a:srgbClr val="004359"/>
              </a:solidFill>
              <a:latin typeface="Times New Roman"/>
              <a:ea typeface="Times New Roman"/>
              <a:cs typeface="Times New Roman"/>
              <a:sym typeface="Times New Roman"/>
            </a:endParaRPr>
          </a:p>
          <a:p>
            <a:pPr marL="269999" lvl="0" indent="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Melotti R, Lewis G, Hickman M, Heron J, Araya R, Macleod J. (2013). Early life socio-economic position and later alcohol use: birth cohort study. </a:t>
            </a:r>
            <a:r>
              <a:rPr lang="es-419" sz="600" i="1" dirty="0">
                <a:solidFill>
                  <a:srgbClr val="004359"/>
                </a:solidFill>
                <a:latin typeface="Times New Roman"/>
                <a:ea typeface="Times New Roman"/>
                <a:cs typeface="Times New Roman"/>
                <a:sym typeface="Times New Roman"/>
              </a:rPr>
              <a:t>Addiction, 108</a:t>
            </a:r>
            <a:r>
              <a:rPr lang="es-419" sz="600" dirty="0">
                <a:solidFill>
                  <a:srgbClr val="004359"/>
                </a:solidFill>
                <a:latin typeface="Times New Roman"/>
                <a:ea typeface="Times New Roman"/>
                <a:cs typeface="Times New Roman"/>
                <a:sym typeface="Times New Roman"/>
              </a:rPr>
              <a:t>(3):516-25</a:t>
            </a:r>
            <a:r>
              <a:rPr lang="es-419" sz="900" dirty="0">
                <a:solidFill>
                  <a:srgbClr val="004359"/>
                </a:solidFill>
              </a:rPr>
              <a:t>.</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Moore, G. F., &amp; Littlecott, H. J. (2015). School- and family-level socioeconomic status and health behaviors: Multilevel analysis of a national survey in wales, United Kingdom. </a:t>
            </a:r>
            <a:r>
              <a:rPr lang="es-419" sz="600" i="1" dirty="0">
                <a:solidFill>
                  <a:srgbClr val="004359"/>
                </a:solidFill>
                <a:latin typeface="Times New Roman"/>
                <a:ea typeface="Times New Roman"/>
                <a:cs typeface="Times New Roman"/>
                <a:sym typeface="Times New Roman"/>
              </a:rPr>
              <a:t>Journal of School Health</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85</a:t>
            </a:r>
            <a:r>
              <a:rPr lang="es-419" sz="600" dirty="0">
                <a:solidFill>
                  <a:srgbClr val="004359"/>
                </a:solidFill>
                <a:latin typeface="Times New Roman"/>
                <a:ea typeface="Times New Roman"/>
                <a:cs typeface="Times New Roman"/>
                <a:sym typeface="Times New Roman"/>
              </a:rPr>
              <a:t>(4), 267–275. </a:t>
            </a:r>
            <a:r>
              <a:rPr lang="es-419" sz="600" u="sng" dirty="0">
                <a:solidFill>
                  <a:srgbClr val="004359"/>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https://doi.org/10.1111/josh.12242</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Nolen-Hoeksema S.(2004).  Gender differences in risk factors and consequences for alcohol use and problems.</a:t>
            </a:r>
            <a:r>
              <a:rPr lang="es-419" sz="600" i="1" dirty="0">
                <a:solidFill>
                  <a:srgbClr val="004359"/>
                </a:solidFill>
                <a:latin typeface="Times New Roman"/>
                <a:ea typeface="Times New Roman"/>
                <a:cs typeface="Times New Roman"/>
                <a:sym typeface="Times New Roman"/>
              </a:rPr>
              <a:t> Clin Psychol Rev., 24</a:t>
            </a:r>
            <a:r>
              <a:rPr lang="es-419" sz="600" dirty="0">
                <a:solidFill>
                  <a:srgbClr val="004359"/>
                </a:solidFill>
                <a:latin typeface="Times New Roman"/>
                <a:ea typeface="Times New Roman"/>
                <a:cs typeface="Times New Roman"/>
                <a:sym typeface="Times New Roman"/>
              </a:rPr>
              <a:t>(8), 981-1010.</a:t>
            </a:r>
            <a:endParaRPr sz="600" dirty="0">
              <a:solidFill>
                <a:srgbClr val="004359"/>
              </a:solidFill>
              <a:latin typeface="Times New Roman"/>
              <a:ea typeface="Times New Roman"/>
              <a:cs typeface="Times New Roman"/>
              <a:sym typeface="Times New Roman"/>
            </a:endParaRPr>
          </a:p>
          <a:p>
            <a:pPr marL="304800" indent="-304800"/>
            <a:r>
              <a:rPr lang="es-419" sz="600" dirty="0">
                <a:solidFill>
                  <a:srgbClr val="004359"/>
                </a:solidFill>
                <a:latin typeface="Times New Roman"/>
                <a:ea typeface="Times New Roman"/>
                <a:cs typeface="Times New Roman"/>
                <a:sym typeface="Times New Roman"/>
              </a:rPr>
              <a:t>Olsson G, Fritzell J. (2016). Family Composition and Youth Health Risk Behaviors: the Role of Patental Relation and the School Context. Child Indicators Research, 10(2), 403-421</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O’Malley, P. M., Johnston, L. D., Bachman, J. G., Schulenberg, J. E., &amp; Kumar, R. (2006). How substance use differs among American secondary schools. </a:t>
            </a:r>
            <a:r>
              <a:rPr lang="es-419" sz="600" i="1" dirty="0">
                <a:solidFill>
                  <a:srgbClr val="004359"/>
                </a:solidFill>
                <a:latin typeface="Times New Roman"/>
                <a:ea typeface="Times New Roman"/>
                <a:cs typeface="Times New Roman"/>
                <a:sym typeface="Times New Roman"/>
              </a:rPr>
              <a:t>Prevention Science</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7</a:t>
            </a:r>
            <a:r>
              <a:rPr lang="es-419" sz="600" dirty="0">
                <a:solidFill>
                  <a:srgbClr val="004359"/>
                </a:solidFill>
                <a:latin typeface="Times New Roman"/>
                <a:ea typeface="Times New Roman"/>
                <a:cs typeface="Times New Roman"/>
                <a:sym typeface="Times New Roman"/>
              </a:rPr>
              <a:t>(4), 409–420. https://doi.org/10.1007/s11121-006-0050-5</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Observatorio Chileno de Drogas. (2019). Décimo Tercer Estudio Nacional de Drogas en Población Escolar: PRINCIPALES RESULTADOS. </a:t>
            </a:r>
            <a:r>
              <a:rPr lang="es-419" sz="600" i="1" dirty="0">
                <a:solidFill>
                  <a:srgbClr val="004359"/>
                </a:solidFill>
                <a:latin typeface="Times New Roman"/>
                <a:ea typeface="Times New Roman"/>
                <a:cs typeface="Times New Roman"/>
                <a:sym typeface="Times New Roman"/>
              </a:rPr>
              <a:t>Ministerio Del Interior y Seguridad Pública</a:t>
            </a:r>
            <a:r>
              <a:rPr lang="es-419" sz="600" dirty="0">
                <a:solidFill>
                  <a:srgbClr val="004359"/>
                </a:solidFill>
                <a:latin typeface="Times New Roman"/>
                <a:ea typeface="Times New Roman"/>
                <a:cs typeface="Times New Roman"/>
                <a:sym typeface="Times New Roman"/>
              </a:rPr>
              <a:t>. https://www.senda.gob.cl/principales-resultados-del-decimo-tercer-estudio-nacional-de-drogas-en-poblacion-escolar-2019/%0Ahttps://www.senda.gob.cl/wp-content/uploads/2021/01/ENPE-2019.pdf</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Pearson, M., Sweeting, H., West, P., Young, R., Gordon, J., &amp; Turner, K. (2006). Adolescent substance use in different social and peer contexts: A social network analysis. </a:t>
            </a:r>
            <a:r>
              <a:rPr lang="es-419" sz="600" i="1" dirty="0">
                <a:solidFill>
                  <a:srgbClr val="004359"/>
                </a:solidFill>
                <a:latin typeface="Times New Roman"/>
                <a:ea typeface="Times New Roman"/>
                <a:cs typeface="Times New Roman"/>
                <a:sym typeface="Times New Roman"/>
              </a:rPr>
              <a:t>Drugs: Education, Prevention and Policy</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13</a:t>
            </a:r>
            <a:r>
              <a:rPr lang="es-419" sz="600" dirty="0">
                <a:solidFill>
                  <a:srgbClr val="004359"/>
                </a:solidFill>
                <a:latin typeface="Times New Roman"/>
                <a:ea typeface="Times New Roman"/>
                <a:cs typeface="Times New Roman"/>
                <a:sym typeface="Times New Roman"/>
              </a:rPr>
              <a:t>(6), 519–536. </a:t>
            </a:r>
            <a:r>
              <a:rPr lang="es-419" sz="600" u="sng" dirty="0">
                <a:solidFill>
                  <a:srgbClr val="004359"/>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https://doi.org/10.1080/09687630600828912</a:t>
            </a:r>
            <a:endParaRPr sz="600" dirty="0">
              <a:solidFill>
                <a:srgbClr val="004359"/>
              </a:solidFill>
              <a:latin typeface="Times New Roman"/>
              <a:ea typeface="Times New Roman"/>
              <a:cs typeface="Times New Roman"/>
              <a:sym typeface="Times New Roman"/>
            </a:endParaRPr>
          </a:p>
          <a:p>
            <a:pPr marL="269999" lvl="0" indent="-269999"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Roche KM, Ahmed S, Blum RW. (2008). Enduring consequences of parenting for risk behaviors from adolescence into early adulthood. </a:t>
            </a:r>
            <a:r>
              <a:rPr lang="es-419" sz="600" i="1" dirty="0">
                <a:solidFill>
                  <a:srgbClr val="004359"/>
                </a:solidFill>
                <a:latin typeface="Times New Roman"/>
                <a:ea typeface="Times New Roman"/>
                <a:cs typeface="Times New Roman"/>
                <a:sym typeface="Times New Roman"/>
              </a:rPr>
              <a:t>Soc Sci Med., 66</a:t>
            </a:r>
            <a:r>
              <a:rPr lang="es-419" sz="600" dirty="0">
                <a:solidFill>
                  <a:srgbClr val="004359"/>
                </a:solidFill>
                <a:latin typeface="Times New Roman"/>
                <a:ea typeface="Times New Roman"/>
                <a:cs typeface="Times New Roman"/>
                <a:sym typeface="Times New Roman"/>
              </a:rPr>
              <a:t>(9) 2023-34.</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Román, F. (2017). </a:t>
            </a:r>
            <a:r>
              <a:rPr lang="es-419" sz="600" i="1" dirty="0">
                <a:solidFill>
                  <a:srgbClr val="004359"/>
                </a:solidFill>
                <a:latin typeface="Times New Roman"/>
                <a:ea typeface="Times New Roman"/>
                <a:cs typeface="Times New Roman"/>
                <a:sym typeface="Times New Roman"/>
              </a:rPr>
              <a:t>Adolescent Drinking In Chile: The Role Of School Socioeconomic Environment In Relation To Parental And Peer Influences</a:t>
            </a:r>
            <a:r>
              <a:rPr lang="es-419" sz="600" dirty="0">
                <a:solidFill>
                  <a:srgbClr val="004359"/>
                </a:solidFill>
                <a:latin typeface="Times New Roman"/>
                <a:ea typeface="Times New Roman"/>
                <a:cs typeface="Times New Roman"/>
                <a:sym typeface="Times New Roman"/>
              </a:rPr>
              <a:t>. University College London.</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Ryabov, I. (2015). Relation of peer effects and school climate to substance use among Asian American adolescents. </a:t>
            </a:r>
            <a:r>
              <a:rPr lang="es-419" sz="600" i="1" dirty="0">
                <a:solidFill>
                  <a:srgbClr val="004359"/>
                </a:solidFill>
                <a:latin typeface="Times New Roman"/>
                <a:ea typeface="Times New Roman"/>
                <a:cs typeface="Times New Roman"/>
                <a:sym typeface="Times New Roman"/>
              </a:rPr>
              <a:t>Journal of Adolescence</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42</a:t>
            </a:r>
            <a:r>
              <a:rPr lang="es-419" sz="600" dirty="0">
                <a:solidFill>
                  <a:srgbClr val="004359"/>
                </a:solidFill>
                <a:latin typeface="Times New Roman"/>
                <a:ea typeface="Times New Roman"/>
                <a:cs typeface="Times New Roman"/>
                <a:sym typeface="Times New Roman"/>
              </a:rPr>
              <a:t>, 115–127. </a:t>
            </a:r>
            <a:r>
              <a:rPr lang="es-419" sz="600" u="sng" dirty="0">
                <a:solidFill>
                  <a:srgbClr val="004359"/>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https://doi.org/10.1016/j.adolescence.2015.04.007</a:t>
            </a:r>
            <a:endParaRPr sz="600" dirty="0">
              <a:solidFill>
                <a:srgbClr val="004359"/>
              </a:solidFill>
              <a:latin typeface="Times New Roman"/>
              <a:ea typeface="Times New Roman"/>
              <a:cs typeface="Times New Roman"/>
              <a:sym typeface="Times New Roman"/>
            </a:endParaRPr>
          </a:p>
          <a:p>
            <a:pPr marL="269999" lvl="0" indent="-269999"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Valenzuela JP, Bellei C, de los Ríos D. (2013). Socioeconomic school segregation in a market-oriented educational system. The case of Chile. </a:t>
            </a:r>
            <a:r>
              <a:rPr lang="es-419" sz="600" i="1" dirty="0">
                <a:solidFill>
                  <a:srgbClr val="004359"/>
                </a:solidFill>
                <a:latin typeface="Times New Roman"/>
                <a:ea typeface="Times New Roman"/>
                <a:cs typeface="Times New Roman"/>
                <a:sym typeface="Times New Roman"/>
              </a:rPr>
              <a:t>Journal of Education Policy</a:t>
            </a:r>
            <a:r>
              <a:rPr lang="es-419" sz="600" dirty="0">
                <a:solidFill>
                  <a:srgbClr val="004359"/>
                </a:solidFill>
                <a:latin typeface="Times New Roman"/>
                <a:ea typeface="Times New Roman"/>
                <a:cs typeface="Times New Roman"/>
                <a:sym typeface="Times New Roman"/>
              </a:rPr>
              <a:t>, 29(2), 217-241</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SENDA, S. N. para la P. y R. del consumo de D. y A. (2019). </a:t>
            </a:r>
            <a:r>
              <a:rPr lang="es-419" sz="600" i="1" dirty="0">
                <a:solidFill>
                  <a:srgbClr val="004359"/>
                </a:solidFill>
                <a:latin typeface="Times New Roman"/>
                <a:ea typeface="Times New Roman"/>
                <a:cs typeface="Times New Roman"/>
                <a:sym typeface="Times New Roman"/>
              </a:rPr>
              <a:t>Décimo Tercer Estudio Nacional de Drogas en Población General de Chile, 2018</a:t>
            </a:r>
            <a:r>
              <a:rPr lang="es-419" sz="600" dirty="0">
                <a:solidFill>
                  <a:srgbClr val="004359"/>
                </a:solidFill>
                <a:latin typeface="Times New Roman"/>
                <a:ea typeface="Times New Roman"/>
                <a:cs typeface="Times New Roman"/>
                <a:sym typeface="Times New Roman"/>
              </a:rPr>
              <a:t> (Issue 1). https://www.senda.gob.cl/wp-content/uploads/2020/02/ENPEG-2018.pdf</a:t>
            </a:r>
            <a:endParaRPr sz="600" dirty="0">
              <a:solidFill>
                <a:srgbClr val="004359"/>
              </a:solidFill>
              <a:latin typeface="Times New Roman"/>
              <a:ea typeface="Times New Roman"/>
              <a:cs typeface="Times New Roman"/>
              <a:sym typeface="Times New Roman"/>
            </a:endParaRPr>
          </a:p>
          <a:p>
            <a:pPr marL="355600" lvl="0" indent="-3556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Valenzuela J, Bellei C, de los Ríos D. (2013). Socioeconomic school segregation in a market-oriented educational system. The case of Chile. </a:t>
            </a:r>
            <a:r>
              <a:rPr lang="es-419" sz="600" i="1" dirty="0">
                <a:solidFill>
                  <a:srgbClr val="004359"/>
                </a:solidFill>
                <a:latin typeface="Times New Roman"/>
                <a:ea typeface="Times New Roman"/>
                <a:cs typeface="Times New Roman"/>
                <a:sym typeface="Times New Roman"/>
              </a:rPr>
              <a:t>Journal of Education Policy, </a:t>
            </a:r>
            <a:r>
              <a:rPr lang="es-419" sz="600" dirty="0">
                <a:solidFill>
                  <a:srgbClr val="004359"/>
                </a:solidFill>
                <a:latin typeface="Times New Roman"/>
                <a:ea typeface="Times New Roman"/>
                <a:cs typeface="Times New Roman"/>
                <a:sym typeface="Times New Roman"/>
              </a:rPr>
              <a:t>1-25.</a:t>
            </a:r>
            <a:endParaRPr sz="600" dirty="0">
              <a:solidFill>
                <a:srgbClr val="004359"/>
              </a:solidFill>
              <a:latin typeface="Times New Roman"/>
              <a:ea typeface="Times New Roman"/>
              <a:cs typeface="Times New Roman"/>
              <a:sym typeface="Times New Roman"/>
            </a:endParaRPr>
          </a:p>
          <a:p>
            <a:pPr marL="304800" lvl="0" indent="-304800" algn="l" rtl="0">
              <a:lnSpc>
                <a:spcPct val="100000"/>
              </a:lnSpc>
              <a:spcBef>
                <a:spcPts val="0"/>
              </a:spcBef>
              <a:spcAft>
                <a:spcPts val="0"/>
              </a:spcAft>
              <a:buNone/>
            </a:pPr>
            <a:r>
              <a:rPr lang="es-419" sz="600" dirty="0">
                <a:solidFill>
                  <a:srgbClr val="004359"/>
                </a:solidFill>
                <a:latin typeface="Times New Roman"/>
                <a:ea typeface="Times New Roman"/>
                <a:cs typeface="Times New Roman"/>
                <a:sym typeface="Times New Roman"/>
              </a:rPr>
              <a:t>Wallace, J. M., Vaughn, M. G., Bachman, J. G., O’Malley, P. M., Johnston, L. D., &amp; Schulenberg, J. E. (2009). Race/ethnicity, socioeconomic factors, and smoking among early adolescent girls in the United States. </a:t>
            </a:r>
            <a:r>
              <a:rPr lang="es-419" sz="600" i="1" dirty="0">
                <a:solidFill>
                  <a:srgbClr val="004359"/>
                </a:solidFill>
                <a:latin typeface="Times New Roman"/>
                <a:ea typeface="Times New Roman"/>
                <a:cs typeface="Times New Roman"/>
                <a:sym typeface="Times New Roman"/>
              </a:rPr>
              <a:t>Drug and Alcohol Dependence</a:t>
            </a:r>
            <a:r>
              <a:rPr lang="es-419" sz="600" dirty="0">
                <a:solidFill>
                  <a:srgbClr val="004359"/>
                </a:solidFill>
                <a:latin typeface="Times New Roman"/>
                <a:ea typeface="Times New Roman"/>
                <a:cs typeface="Times New Roman"/>
                <a:sym typeface="Times New Roman"/>
              </a:rPr>
              <a:t>, </a:t>
            </a:r>
            <a:r>
              <a:rPr lang="es-419" sz="600" i="1" dirty="0">
                <a:solidFill>
                  <a:srgbClr val="004359"/>
                </a:solidFill>
                <a:latin typeface="Times New Roman"/>
                <a:ea typeface="Times New Roman"/>
                <a:cs typeface="Times New Roman"/>
                <a:sym typeface="Times New Roman"/>
              </a:rPr>
              <a:t>104</a:t>
            </a:r>
            <a:r>
              <a:rPr lang="es-419" sz="600" dirty="0">
                <a:solidFill>
                  <a:srgbClr val="004359"/>
                </a:solidFill>
                <a:latin typeface="Times New Roman"/>
                <a:ea typeface="Times New Roman"/>
                <a:cs typeface="Times New Roman"/>
                <a:sym typeface="Times New Roman"/>
              </a:rPr>
              <a:t>(SUPPL. 1), 42–49. https://doi.org/10.1016/j.drugalcdep.2009.06.007</a:t>
            </a:r>
            <a:endParaRPr sz="600" dirty="0">
              <a:solidFill>
                <a:srgbClr val="004359"/>
              </a:solidFill>
              <a:latin typeface="Times New Roman"/>
              <a:ea typeface="Times New Roman"/>
              <a:cs typeface="Times New Roman"/>
              <a:sym typeface="Times New Roman"/>
            </a:endParaRPr>
          </a:p>
        </p:txBody>
      </p:sp>
      <p:cxnSp>
        <p:nvCxnSpPr>
          <p:cNvPr id="347" name="Google Shape;347;p32"/>
          <p:cNvCxnSpPr/>
          <p:nvPr/>
        </p:nvCxnSpPr>
        <p:spPr>
          <a:xfrm>
            <a:off x="251100" y="908500"/>
            <a:ext cx="8641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3"/>
          <p:cNvPicPr preferRelativeResize="0"/>
          <p:nvPr/>
        </p:nvPicPr>
        <p:blipFill>
          <a:blip r:embed="rId3">
            <a:alphaModFix/>
          </a:blip>
          <a:stretch>
            <a:fillRect/>
          </a:stretch>
        </p:blipFill>
        <p:spPr>
          <a:xfrm>
            <a:off x="333200" y="1542825"/>
            <a:ext cx="2955725" cy="2137255"/>
          </a:xfrm>
          <a:prstGeom prst="rect">
            <a:avLst/>
          </a:prstGeom>
          <a:noFill/>
          <a:ln>
            <a:noFill/>
          </a:ln>
        </p:spPr>
      </p:pic>
      <p:cxnSp>
        <p:nvCxnSpPr>
          <p:cNvPr id="353" name="Google Shape;353;p33"/>
          <p:cNvCxnSpPr/>
          <p:nvPr/>
        </p:nvCxnSpPr>
        <p:spPr>
          <a:xfrm>
            <a:off x="3411066" y="1417300"/>
            <a:ext cx="0" cy="2540700"/>
          </a:xfrm>
          <a:prstGeom prst="straightConnector1">
            <a:avLst/>
          </a:prstGeom>
          <a:noFill/>
          <a:ln w="9525" cap="flat" cmpd="sng">
            <a:solidFill>
              <a:srgbClr val="1D343C"/>
            </a:solidFill>
            <a:prstDash val="solid"/>
            <a:round/>
            <a:headEnd type="none" w="med" len="med"/>
            <a:tailEnd type="none" w="med" len="med"/>
          </a:ln>
        </p:spPr>
      </p:cxnSp>
      <p:pic>
        <p:nvPicPr>
          <p:cNvPr id="354" name="Google Shape;354;p33"/>
          <p:cNvPicPr preferRelativeResize="0"/>
          <p:nvPr/>
        </p:nvPicPr>
        <p:blipFill>
          <a:blip r:embed="rId4">
            <a:alphaModFix/>
          </a:blip>
          <a:stretch>
            <a:fillRect/>
          </a:stretch>
        </p:blipFill>
        <p:spPr>
          <a:xfrm>
            <a:off x="5249222" y="2186155"/>
            <a:ext cx="1219893" cy="1106363"/>
          </a:xfrm>
          <a:prstGeom prst="rect">
            <a:avLst/>
          </a:prstGeom>
          <a:noFill/>
          <a:ln>
            <a:noFill/>
          </a:ln>
        </p:spPr>
      </p:pic>
      <p:pic>
        <p:nvPicPr>
          <p:cNvPr id="355" name="Google Shape;355;p33"/>
          <p:cNvPicPr preferRelativeResize="0"/>
          <p:nvPr/>
        </p:nvPicPr>
        <p:blipFill rotWithShape="1">
          <a:blip r:embed="rId5">
            <a:alphaModFix/>
          </a:blip>
          <a:srcRect r="57508"/>
          <a:stretch/>
        </p:blipFill>
        <p:spPr>
          <a:xfrm>
            <a:off x="3616875" y="2114368"/>
            <a:ext cx="1434957" cy="1249938"/>
          </a:xfrm>
          <a:prstGeom prst="rect">
            <a:avLst/>
          </a:prstGeom>
          <a:noFill/>
          <a:ln>
            <a:noFill/>
          </a:ln>
        </p:spPr>
      </p:pic>
      <p:pic>
        <p:nvPicPr>
          <p:cNvPr id="356" name="Google Shape;356;p33"/>
          <p:cNvPicPr preferRelativeResize="0"/>
          <p:nvPr/>
        </p:nvPicPr>
        <p:blipFill>
          <a:blip r:embed="rId6">
            <a:alphaModFix/>
          </a:blip>
          <a:stretch>
            <a:fillRect/>
          </a:stretch>
        </p:blipFill>
        <p:spPr>
          <a:xfrm>
            <a:off x="5992970" y="1989500"/>
            <a:ext cx="3323279" cy="146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198689" y="845634"/>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419"/>
              <a:t>Adolescent Substance use in Chile </a:t>
            </a:r>
            <a:r>
              <a:rPr lang="es-419" sz="1600">
                <a:latin typeface="Roboto Mono Thin"/>
                <a:ea typeface="Roboto Mono Thin"/>
                <a:cs typeface="Roboto Mono Thin"/>
                <a:sym typeface="Roboto Mono Thin"/>
              </a:rPr>
              <a:t>(SENDA,2020)</a:t>
            </a:r>
            <a:endParaRPr b="1"/>
          </a:p>
        </p:txBody>
      </p:sp>
      <p:grpSp>
        <p:nvGrpSpPr>
          <p:cNvPr id="119" name="Google Shape;119;p15"/>
          <p:cNvGrpSpPr/>
          <p:nvPr/>
        </p:nvGrpSpPr>
        <p:grpSpPr>
          <a:xfrm>
            <a:off x="849429" y="1770200"/>
            <a:ext cx="2464021" cy="2963858"/>
            <a:chOff x="1118229" y="283728"/>
            <a:chExt cx="2090812" cy="4017157"/>
          </a:xfrm>
        </p:grpSpPr>
        <p:sp>
          <p:nvSpPr>
            <p:cNvPr id="120" name="Google Shape;120;p15"/>
            <p:cNvSpPr/>
            <p:nvPr/>
          </p:nvSpPr>
          <p:spPr>
            <a:xfrm>
              <a:off x="1178641" y="283728"/>
              <a:ext cx="2030400" cy="3601800"/>
            </a:xfrm>
            <a:prstGeom prst="rect">
              <a:avLst/>
            </a:prstGeom>
            <a:solidFill>
              <a:srgbClr val="705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1118229" y="341738"/>
              <a:ext cx="2048100" cy="2132100"/>
            </a:xfrm>
            <a:prstGeom prst="rect">
              <a:avLst/>
            </a:prstGeom>
            <a:solidFill>
              <a:srgbClr val="FFFFFF"/>
            </a:solidFill>
            <a:ln w="19050" cap="flat" cmpd="sng">
              <a:solidFill>
                <a:srgbClr val="705E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300">
                  <a:solidFill>
                    <a:srgbClr val="705EA5"/>
                  </a:solidFill>
                  <a:latin typeface="Roboto Medium"/>
                  <a:ea typeface="Roboto Medium"/>
                  <a:cs typeface="Roboto Medium"/>
                  <a:sym typeface="Roboto Medium"/>
                </a:rPr>
                <a:t>Alcohol use</a:t>
              </a:r>
              <a:endParaRPr sz="1300">
                <a:solidFill>
                  <a:srgbClr val="705EA5"/>
                </a:solidFill>
                <a:latin typeface="Roboto Medium"/>
                <a:ea typeface="Roboto Medium"/>
                <a:cs typeface="Roboto Medium"/>
                <a:sym typeface="Roboto Medium"/>
              </a:endParaRPr>
            </a:p>
          </p:txBody>
        </p:sp>
        <p:sp>
          <p:nvSpPr>
            <p:cNvPr id="123" name="Google Shape;123;p15"/>
            <p:cNvSpPr/>
            <p:nvPr/>
          </p:nvSpPr>
          <p:spPr>
            <a:xfrm>
              <a:off x="1233923" y="1644046"/>
              <a:ext cx="1815000" cy="82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419" sz="1100">
                  <a:solidFill>
                    <a:srgbClr val="705EA5"/>
                  </a:solidFill>
                  <a:latin typeface="Roboto"/>
                  <a:ea typeface="Roboto"/>
                  <a:cs typeface="Roboto"/>
                  <a:sym typeface="Roboto"/>
                </a:rPr>
                <a:t>Slight decrease in alcohol use compared to 2017</a:t>
              </a:r>
              <a:endParaRPr sz="1000">
                <a:solidFill>
                  <a:srgbClr val="705EA5"/>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rgbClr val="1D7E74"/>
                </a:solidFill>
                <a:latin typeface="Roboto"/>
                <a:ea typeface="Roboto"/>
                <a:cs typeface="Roboto"/>
                <a:sym typeface="Roboto"/>
              </a:endParaRPr>
            </a:p>
          </p:txBody>
        </p:sp>
        <p:sp>
          <p:nvSpPr>
            <p:cNvPr id="124" name="Google Shape;124;p15"/>
            <p:cNvSpPr/>
            <p:nvPr/>
          </p:nvSpPr>
          <p:spPr>
            <a:xfrm>
              <a:off x="1182141" y="455590"/>
              <a:ext cx="1928100" cy="9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400" b="1">
                  <a:solidFill>
                    <a:srgbClr val="705EA5"/>
                  </a:solidFill>
                  <a:latin typeface="Roboto"/>
                  <a:ea typeface="Roboto"/>
                  <a:cs typeface="Roboto"/>
                  <a:sym typeface="Roboto"/>
                </a:rPr>
                <a:t>29,8</a:t>
              </a:r>
              <a:r>
                <a:rPr lang="es-419" sz="3400">
                  <a:solidFill>
                    <a:srgbClr val="705EA5"/>
                  </a:solidFill>
                  <a:latin typeface="Roboto Thin"/>
                  <a:ea typeface="Roboto Thin"/>
                  <a:cs typeface="Roboto Thin"/>
                  <a:sym typeface="Roboto Thin"/>
                </a:rPr>
                <a:t>%</a:t>
              </a:r>
              <a:r>
                <a:rPr lang="es-419">
                  <a:solidFill>
                    <a:srgbClr val="705EA5"/>
                  </a:solidFill>
                  <a:latin typeface="Roboto Thin"/>
                  <a:ea typeface="Roboto Thin"/>
                  <a:cs typeface="Roboto Thin"/>
                  <a:sym typeface="Roboto Thin"/>
                </a:rPr>
                <a:t> </a:t>
              </a:r>
              <a:r>
                <a:rPr lang="es-419" sz="1300">
                  <a:solidFill>
                    <a:srgbClr val="705EA5"/>
                  </a:solidFill>
                  <a:latin typeface="Roboto Thin"/>
                  <a:ea typeface="Roboto Thin"/>
                  <a:cs typeface="Roboto Thin"/>
                  <a:sym typeface="Roboto Thin"/>
                </a:rPr>
                <a:t>past month</a:t>
              </a:r>
              <a:endParaRPr sz="1300">
                <a:solidFill>
                  <a:srgbClr val="705EA5"/>
                </a:solidFill>
                <a:latin typeface="Roboto Thin"/>
                <a:ea typeface="Roboto Thin"/>
                <a:cs typeface="Roboto Thin"/>
                <a:sym typeface="Roboto Thin"/>
              </a:endParaRPr>
            </a:p>
          </p:txBody>
        </p:sp>
        <p:sp>
          <p:nvSpPr>
            <p:cNvPr id="125" name="Google Shape;125;p15"/>
            <p:cNvSpPr/>
            <p:nvPr/>
          </p:nvSpPr>
          <p:spPr>
            <a:xfrm rot="5400000">
              <a:off x="1946869" y="2420294"/>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1178641" y="2767285"/>
              <a:ext cx="2030400" cy="1533600"/>
            </a:xfrm>
            <a:prstGeom prst="rect">
              <a:avLst/>
            </a:prstGeom>
            <a:noFill/>
            <a:ln>
              <a:noFill/>
            </a:ln>
          </p:spPr>
          <p:txBody>
            <a:bodyPr spcFirstLastPara="1" wrap="square" lIns="91425" tIns="91425" rIns="91425" bIns="91425" anchor="t" anchorCtr="0">
              <a:noAutofit/>
            </a:bodyPr>
            <a:lstStyle/>
            <a:p>
              <a:pPr marL="269999" lvl="0" indent="-140799" algn="l" rtl="0">
                <a:lnSpc>
                  <a:spcPct val="115000"/>
                </a:lnSpc>
                <a:spcBef>
                  <a:spcPts val="0"/>
                </a:spcBef>
                <a:spcAft>
                  <a:spcPts val="0"/>
                </a:spcAft>
                <a:buClr>
                  <a:srgbClr val="FFFFFF"/>
                </a:buClr>
                <a:buSzPts val="800"/>
                <a:buFont typeface="Open Sans"/>
                <a:buChar char="●"/>
              </a:pPr>
              <a:r>
                <a:rPr lang="es-419" sz="800" dirty="0">
                  <a:solidFill>
                    <a:srgbClr val="FFFFFF"/>
                  </a:solidFill>
                  <a:latin typeface="Open Sans"/>
                  <a:ea typeface="Open Sans"/>
                  <a:cs typeface="Open Sans"/>
                  <a:sym typeface="Open Sans"/>
                </a:rPr>
                <a:t>Most consumed substance among adolescents and adults </a:t>
              </a:r>
              <a:endParaRPr sz="800" dirty="0">
                <a:solidFill>
                  <a:srgbClr val="FFFFFF"/>
                </a:solidFill>
                <a:latin typeface="Open Sans"/>
                <a:ea typeface="Open Sans"/>
                <a:cs typeface="Open Sans"/>
                <a:sym typeface="Open Sans"/>
              </a:endParaRPr>
            </a:p>
            <a:p>
              <a:pPr marL="269999" lvl="0" indent="-140799" algn="l" rtl="0">
                <a:lnSpc>
                  <a:spcPct val="115000"/>
                </a:lnSpc>
                <a:spcBef>
                  <a:spcPts val="0"/>
                </a:spcBef>
                <a:spcAft>
                  <a:spcPts val="0"/>
                </a:spcAft>
                <a:buClr>
                  <a:srgbClr val="FFFFFF"/>
                </a:buClr>
                <a:buSzPts val="800"/>
                <a:buFont typeface="Open Sans"/>
                <a:buChar char="●"/>
              </a:pPr>
              <a:r>
                <a:rPr lang="es-419" sz="800" dirty="0">
                  <a:solidFill>
                    <a:srgbClr val="FFFFFF"/>
                  </a:solidFill>
                  <a:latin typeface="Open Sans"/>
                  <a:ea typeface="Open Sans"/>
                  <a:cs typeface="Open Sans"/>
                  <a:sym typeface="Open Sans"/>
                </a:rPr>
                <a:t>Ban on alcohol sales to underage people (Law Nº21.363) </a:t>
              </a:r>
              <a:endParaRPr sz="800" dirty="0">
                <a:solidFill>
                  <a:srgbClr val="FFFFFF"/>
                </a:solidFill>
                <a:latin typeface="Open Sans"/>
                <a:ea typeface="Open Sans"/>
                <a:cs typeface="Open Sans"/>
                <a:sym typeface="Open Sans"/>
              </a:endParaRPr>
            </a:p>
          </p:txBody>
        </p:sp>
      </p:grpSp>
      <p:grpSp>
        <p:nvGrpSpPr>
          <p:cNvPr id="127" name="Google Shape;127;p15"/>
          <p:cNvGrpSpPr/>
          <p:nvPr/>
        </p:nvGrpSpPr>
        <p:grpSpPr>
          <a:xfrm>
            <a:off x="3375121" y="1770205"/>
            <a:ext cx="2464039" cy="2657405"/>
            <a:chOff x="1118224" y="283725"/>
            <a:chExt cx="2090826" cy="4076400"/>
          </a:xfrm>
        </p:grpSpPr>
        <p:sp>
          <p:nvSpPr>
            <p:cNvPr id="128" name="Google Shape;128;p15"/>
            <p:cNvSpPr/>
            <p:nvPr/>
          </p:nvSpPr>
          <p:spPr>
            <a:xfrm>
              <a:off x="1178650" y="283725"/>
              <a:ext cx="2030400" cy="4076400"/>
            </a:xfrm>
            <a:prstGeom prst="rect">
              <a:avLst/>
            </a:prstGeom>
            <a:solidFill>
              <a:srgbClr val="705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1118224" y="341749"/>
              <a:ext cx="2048100" cy="2490600"/>
            </a:xfrm>
            <a:prstGeom prst="rect">
              <a:avLst/>
            </a:prstGeom>
            <a:solidFill>
              <a:srgbClr val="FFFFFF"/>
            </a:solidFill>
            <a:ln w="19050" cap="flat" cmpd="sng">
              <a:solidFill>
                <a:srgbClr val="705E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1233923" y="1341950"/>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200">
                  <a:solidFill>
                    <a:srgbClr val="705EA5"/>
                  </a:solidFill>
                  <a:latin typeface="Roboto Medium"/>
                  <a:ea typeface="Roboto Medium"/>
                  <a:cs typeface="Roboto Medium"/>
                  <a:sym typeface="Roboto Medium"/>
                </a:rPr>
                <a:t>Tobacco use</a:t>
              </a:r>
              <a:endParaRPr sz="1200">
                <a:solidFill>
                  <a:srgbClr val="705EA5"/>
                </a:solidFill>
                <a:latin typeface="Roboto Medium"/>
                <a:ea typeface="Roboto Medium"/>
                <a:cs typeface="Roboto Medium"/>
                <a:sym typeface="Roboto Medium"/>
              </a:endParaRPr>
            </a:p>
          </p:txBody>
        </p:sp>
        <p:sp>
          <p:nvSpPr>
            <p:cNvPr id="131" name="Google Shape;131;p15"/>
            <p:cNvSpPr/>
            <p:nvPr/>
          </p:nvSpPr>
          <p:spPr>
            <a:xfrm>
              <a:off x="1225906" y="1506453"/>
              <a:ext cx="1815000" cy="12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419" sz="1000">
                  <a:solidFill>
                    <a:srgbClr val="705EA5"/>
                  </a:solidFill>
                  <a:latin typeface="Roboto"/>
                  <a:ea typeface="Roboto"/>
                  <a:cs typeface="Roboto"/>
                  <a:sym typeface="Roboto"/>
                </a:rPr>
                <a:t> </a:t>
              </a:r>
              <a:endParaRPr sz="1000">
                <a:solidFill>
                  <a:srgbClr val="705EA5"/>
                </a:solidFill>
                <a:latin typeface="Roboto"/>
                <a:ea typeface="Roboto"/>
                <a:cs typeface="Roboto"/>
                <a:sym typeface="Roboto"/>
              </a:endParaRPr>
            </a:p>
            <a:p>
              <a:pPr marL="0" lvl="0" indent="0" algn="l" rtl="0">
                <a:lnSpc>
                  <a:spcPct val="100000"/>
                </a:lnSpc>
                <a:spcBef>
                  <a:spcPts val="0"/>
                </a:spcBef>
                <a:spcAft>
                  <a:spcPts val="0"/>
                </a:spcAft>
                <a:buNone/>
              </a:pPr>
              <a:r>
                <a:rPr lang="es-419" sz="1100">
                  <a:solidFill>
                    <a:srgbClr val="705EA5"/>
                  </a:solidFill>
                  <a:latin typeface="Roboto"/>
                  <a:ea typeface="Roboto"/>
                  <a:cs typeface="Roboto"/>
                  <a:sym typeface="Roboto"/>
                </a:rPr>
                <a:t>Sustained downward trend in tobacco use since 2005 </a:t>
              </a:r>
              <a:endParaRPr sz="11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1000" b="1">
                <a:solidFill>
                  <a:srgbClr val="705EA5"/>
                </a:solidFill>
                <a:latin typeface="Roboto"/>
                <a:ea typeface="Roboto"/>
                <a:cs typeface="Roboto"/>
                <a:sym typeface="Roboto"/>
              </a:endParaRPr>
            </a:p>
          </p:txBody>
        </p:sp>
        <p:sp>
          <p:nvSpPr>
            <p:cNvPr id="132" name="Google Shape;132;p15"/>
            <p:cNvSpPr/>
            <p:nvPr/>
          </p:nvSpPr>
          <p:spPr>
            <a:xfrm>
              <a:off x="1206188" y="437805"/>
              <a:ext cx="19149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400" b="1">
                  <a:solidFill>
                    <a:srgbClr val="705EA5"/>
                  </a:solidFill>
                  <a:latin typeface="Roboto"/>
                  <a:ea typeface="Roboto"/>
                  <a:cs typeface="Roboto"/>
                  <a:sym typeface="Roboto"/>
                </a:rPr>
                <a:t>15,2</a:t>
              </a:r>
              <a:r>
                <a:rPr lang="es-419" sz="3400">
                  <a:solidFill>
                    <a:srgbClr val="705EA5"/>
                  </a:solidFill>
                  <a:latin typeface="Roboto Thin"/>
                  <a:ea typeface="Roboto Thin"/>
                  <a:cs typeface="Roboto Thin"/>
                  <a:sym typeface="Roboto Thin"/>
                </a:rPr>
                <a:t>%</a:t>
              </a:r>
              <a:r>
                <a:rPr lang="es-419" sz="1300">
                  <a:solidFill>
                    <a:srgbClr val="705EA5"/>
                  </a:solidFill>
                  <a:latin typeface="Roboto Thin"/>
                  <a:ea typeface="Roboto Thin"/>
                  <a:cs typeface="Roboto Thin"/>
                  <a:sym typeface="Roboto Thin"/>
                </a:rPr>
                <a:t> past month</a:t>
              </a:r>
              <a:endParaRPr sz="1300">
                <a:solidFill>
                  <a:srgbClr val="705EA5"/>
                </a:solidFill>
                <a:latin typeface="Roboto Thin"/>
                <a:ea typeface="Roboto Thin"/>
                <a:cs typeface="Roboto Thin"/>
                <a:sym typeface="Roboto Thin"/>
              </a:endParaRPr>
            </a:p>
          </p:txBody>
        </p:sp>
        <p:sp>
          <p:nvSpPr>
            <p:cNvPr id="133" name="Google Shape;133;p15"/>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1118308" y="3094529"/>
              <a:ext cx="2030400" cy="1085400"/>
            </a:xfrm>
            <a:prstGeom prst="rect">
              <a:avLst/>
            </a:prstGeom>
            <a:noFill/>
            <a:ln>
              <a:noFill/>
            </a:ln>
          </p:spPr>
          <p:txBody>
            <a:bodyPr spcFirstLastPara="1" wrap="square" lIns="91425" tIns="91425" rIns="91425" bIns="91425" anchor="t" anchorCtr="0">
              <a:noAutofit/>
            </a:bodyPr>
            <a:lstStyle/>
            <a:p>
              <a:pPr marL="269999" lvl="0" indent="-136525" algn="l" rtl="0">
                <a:lnSpc>
                  <a:spcPct val="120000"/>
                </a:lnSpc>
                <a:spcBef>
                  <a:spcPts val="400"/>
                </a:spcBef>
                <a:spcAft>
                  <a:spcPts val="0"/>
                </a:spcAft>
                <a:buClr>
                  <a:srgbClr val="FFFFFF"/>
                </a:buClr>
                <a:buSzPts val="800"/>
                <a:buFont typeface="Roboto"/>
                <a:buChar char="●"/>
              </a:pPr>
              <a:r>
                <a:rPr lang="es-419" sz="800" dirty="0">
                  <a:solidFill>
                    <a:srgbClr val="FFFFFF"/>
                  </a:solidFill>
                  <a:latin typeface="Open Sans"/>
                  <a:ea typeface="Open Sans"/>
                  <a:cs typeface="Open Sans"/>
                  <a:sym typeface="Open Sans"/>
                </a:rPr>
                <a:t>Ban on smoking indoors in public and commercial places and other restrictions (Law  Nº20660, 2013)</a:t>
              </a:r>
              <a:endParaRPr sz="700" dirty="0">
                <a:solidFill>
                  <a:srgbClr val="FFFFFF"/>
                </a:solidFill>
                <a:highlight>
                  <a:srgbClr val="0000FF"/>
                </a:highlight>
                <a:latin typeface="Roboto"/>
                <a:ea typeface="Roboto"/>
                <a:cs typeface="Roboto"/>
                <a:sym typeface="Roboto"/>
              </a:endParaRPr>
            </a:p>
          </p:txBody>
        </p:sp>
      </p:grpSp>
      <p:grpSp>
        <p:nvGrpSpPr>
          <p:cNvPr id="135" name="Google Shape;135;p15"/>
          <p:cNvGrpSpPr/>
          <p:nvPr/>
        </p:nvGrpSpPr>
        <p:grpSpPr>
          <a:xfrm>
            <a:off x="5900820" y="1770205"/>
            <a:ext cx="2464039" cy="2657405"/>
            <a:chOff x="1118224" y="283725"/>
            <a:chExt cx="2090826" cy="4076400"/>
          </a:xfrm>
        </p:grpSpPr>
        <p:sp>
          <p:nvSpPr>
            <p:cNvPr id="136" name="Google Shape;136;p15"/>
            <p:cNvSpPr/>
            <p:nvPr/>
          </p:nvSpPr>
          <p:spPr>
            <a:xfrm>
              <a:off x="1178650" y="283725"/>
              <a:ext cx="2030400" cy="4076400"/>
            </a:xfrm>
            <a:prstGeom prst="rect">
              <a:avLst/>
            </a:prstGeom>
            <a:solidFill>
              <a:srgbClr val="705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1118224" y="341749"/>
              <a:ext cx="2048100" cy="2490600"/>
            </a:xfrm>
            <a:prstGeom prst="rect">
              <a:avLst/>
            </a:prstGeom>
            <a:solidFill>
              <a:srgbClr val="FFFFFF"/>
            </a:solidFill>
            <a:ln w="19050" cap="flat" cmpd="sng">
              <a:solidFill>
                <a:srgbClr val="705E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1233923" y="1341950"/>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200">
                  <a:solidFill>
                    <a:srgbClr val="705EA5"/>
                  </a:solidFill>
                  <a:latin typeface="Roboto Medium"/>
                  <a:ea typeface="Roboto Medium"/>
                  <a:cs typeface="Roboto Medium"/>
                  <a:sym typeface="Roboto Medium"/>
                </a:rPr>
                <a:t>Marijuana use</a:t>
              </a:r>
              <a:endParaRPr sz="1200">
                <a:solidFill>
                  <a:srgbClr val="705EA5"/>
                </a:solidFill>
                <a:latin typeface="Roboto Medium"/>
                <a:ea typeface="Roboto Medium"/>
                <a:cs typeface="Roboto Medium"/>
                <a:sym typeface="Roboto Medium"/>
              </a:endParaRPr>
            </a:p>
          </p:txBody>
        </p:sp>
        <p:sp>
          <p:nvSpPr>
            <p:cNvPr id="139" name="Google Shape;139;p15"/>
            <p:cNvSpPr/>
            <p:nvPr/>
          </p:nvSpPr>
          <p:spPr>
            <a:xfrm>
              <a:off x="1233925" y="1846609"/>
              <a:ext cx="1815000" cy="88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419" sz="1100">
                  <a:solidFill>
                    <a:srgbClr val="705EA5"/>
                  </a:solidFill>
                  <a:latin typeface="Roboto"/>
                  <a:ea typeface="Roboto"/>
                  <a:cs typeface="Roboto"/>
                  <a:sym typeface="Roboto"/>
                </a:rPr>
                <a:t>Lifetime use doubled between 2005-2015 (14,7% - 34,2%) </a:t>
              </a:r>
              <a:endParaRPr sz="1100">
                <a:solidFill>
                  <a:srgbClr val="705EA5"/>
                </a:solidFill>
                <a:latin typeface="Roboto"/>
                <a:ea typeface="Roboto"/>
                <a:cs typeface="Roboto"/>
                <a:sym typeface="Roboto"/>
              </a:endParaRPr>
            </a:p>
          </p:txBody>
        </p:sp>
        <p:sp>
          <p:nvSpPr>
            <p:cNvPr id="140" name="Google Shape;140;p15"/>
            <p:cNvSpPr/>
            <p:nvPr/>
          </p:nvSpPr>
          <p:spPr>
            <a:xfrm>
              <a:off x="1206189" y="470594"/>
              <a:ext cx="19149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400" b="1">
                  <a:solidFill>
                    <a:srgbClr val="705EA5"/>
                  </a:solidFill>
                  <a:latin typeface="Roboto"/>
                  <a:ea typeface="Roboto"/>
                  <a:cs typeface="Roboto"/>
                  <a:sym typeface="Roboto"/>
                </a:rPr>
                <a:t>15,4</a:t>
              </a:r>
              <a:r>
                <a:rPr lang="es-419" sz="3400">
                  <a:solidFill>
                    <a:srgbClr val="705EA5"/>
                  </a:solidFill>
                  <a:latin typeface="Roboto Thin"/>
                  <a:ea typeface="Roboto Thin"/>
                  <a:cs typeface="Roboto Thin"/>
                  <a:sym typeface="Roboto Thin"/>
                </a:rPr>
                <a:t>%</a:t>
              </a:r>
              <a:r>
                <a:rPr lang="es-419" sz="1300">
                  <a:solidFill>
                    <a:srgbClr val="705EA5"/>
                  </a:solidFill>
                  <a:latin typeface="Roboto Thin"/>
                  <a:ea typeface="Roboto Thin"/>
                  <a:cs typeface="Roboto Thin"/>
                  <a:sym typeface="Roboto Thin"/>
                </a:rPr>
                <a:t> past month</a:t>
              </a:r>
              <a:endParaRPr sz="1300">
                <a:solidFill>
                  <a:srgbClr val="705EA5"/>
                </a:solidFill>
                <a:latin typeface="Roboto Thin"/>
                <a:ea typeface="Roboto Thin"/>
                <a:cs typeface="Roboto Thin"/>
                <a:sym typeface="Roboto Thin"/>
              </a:endParaRPr>
            </a:p>
          </p:txBody>
        </p:sp>
        <p:sp>
          <p:nvSpPr>
            <p:cNvPr id="141" name="Google Shape;141;p15"/>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1118312" y="3156588"/>
              <a:ext cx="2030400" cy="1023300"/>
            </a:xfrm>
            <a:prstGeom prst="rect">
              <a:avLst/>
            </a:prstGeom>
            <a:noFill/>
            <a:ln>
              <a:noFill/>
            </a:ln>
          </p:spPr>
          <p:txBody>
            <a:bodyPr spcFirstLastPara="1" wrap="square" lIns="91425" tIns="91425" rIns="91425" bIns="91425" anchor="t" anchorCtr="0">
              <a:noAutofit/>
            </a:bodyPr>
            <a:lstStyle/>
            <a:p>
              <a:pPr marL="269999" lvl="0" indent="-152400" algn="l" rtl="0">
                <a:lnSpc>
                  <a:spcPct val="115000"/>
                </a:lnSpc>
                <a:spcBef>
                  <a:spcPts val="0"/>
                </a:spcBef>
                <a:spcAft>
                  <a:spcPts val="0"/>
                </a:spcAft>
                <a:buClr>
                  <a:srgbClr val="FFFFFF"/>
                </a:buClr>
                <a:buSzPts val="900"/>
                <a:buFont typeface="Roboto"/>
                <a:buChar char="●"/>
              </a:pPr>
              <a:r>
                <a:rPr lang="es-419" sz="800" dirty="0">
                  <a:solidFill>
                    <a:srgbClr val="FFFFFF"/>
                  </a:solidFill>
                  <a:latin typeface="Open Sans"/>
                  <a:ea typeface="Open Sans"/>
                  <a:cs typeface="Open Sans"/>
                  <a:sym typeface="Open Sans"/>
                </a:rPr>
                <a:t>​​​​Illicit drugs (Law Nº 20.000): private personal consumption is not sanctioned</a:t>
              </a:r>
              <a:endParaRPr sz="800" dirty="0">
                <a:solidFill>
                  <a:srgbClr val="FFFFFF"/>
                </a:solidFill>
                <a:latin typeface="Open Sans"/>
                <a:ea typeface="Open Sans"/>
                <a:cs typeface="Open Sans"/>
                <a:sym typeface="Open Sans"/>
              </a:endParaRPr>
            </a:p>
            <a:p>
              <a:pPr marL="269999" lvl="0" indent="-146050" algn="l" rtl="0">
                <a:lnSpc>
                  <a:spcPct val="115000"/>
                </a:lnSpc>
                <a:spcBef>
                  <a:spcPts val="0"/>
                </a:spcBef>
                <a:spcAft>
                  <a:spcPts val="0"/>
                </a:spcAft>
                <a:buClr>
                  <a:srgbClr val="FFFFFF"/>
                </a:buClr>
                <a:buSzPts val="800"/>
                <a:buFont typeface="Roboto"/>
                <a:buChar char="●"/>
              </a:pPr>
              <a:r>
                <a:rPr lang="es-419" sz="800" dirty="0">
                  <a:solidFill>
                    <a:srgbClr val="FFFFFF"/>
                  </a:solidFill>
                  <a:latin typeface="Open Sans"/>
                  <a:ea typeface="Open Sans"/>
                  <a:cs typeface="Open Sans"/>
                  <a:sym typeface="Open Sans"/>
                </a:rPr>
                <a:t>Decrease in perceived risk among adolescents </a:t>
              </a:r>
              <a:endParaRPr sz="800" dirty="0">
                <a:solidFill>
                  <a:srgbClr val="FFFFFF"/>
                </a:solidFill>
                <a:latin typeface="Roboto"/>
                <a:ea typeface="Roboto"/>
                <a:cs typeface="Roboto"/>
                <a:sym typeface="Roboto"/>
              </a:endParaRPr>
            </a:p>
          </p:txBody>
        </p:sp>
      </p:grpSp>
      <p:pic>
        <p:nvPicPr>
          <p:cNvPr id="143" name="Google Shape;143;p15"/>
          <p:cNvPicPr preferRelativeResize="0"/>
          <p:nvPr/>
        </p:nvPicPr>
        <p:blipFill rotWithShape="1">
          <a:blip r:embed="rId3">
            <a:alphaModFix/>
          </a:blip>
          <a:srcRect l="44157" t="61065" r="48518" b="27305"/>
          <a:stretch/>
        </p:blipFill>
        <p:spPr>
          <a:xfrm>
            <a:off x="277075" y="2747277"/>
            <a:ext cx="297600" cy="341699"/>
          </a:xfrm>
          <a:prstGeom prst="rect">
            <a:avLst/>
          </a:prstGeom>
          <a:noFill/>
          <a:ln>
            <a:noFill/>
          </a:ln>
        </p:spPr>
      </p:pic>
      <p:pic>
        <p:nvPicPr>
          <p:cNvPr id="144" name="Google Shape;144;p15"/>
          <p:cNvPicPr preferRelativeResize="0"/>
          <p:nvPr/>
        </p:nvPicPr>
        <p:blipFill rotWithShape="1">
          <a:blip r:embed="rId3">
            <a:alphaModFix/>
          </a:blip>
          <a:srcRect l="43762" t="3752" r="43760" b="59642"/>
          <a:stretch/>
        </p:blipFill>
        <p:spPr>
          <a:xfrm>
            <a:off x="8477207" y="2785497"/>
            <a:ext cx="507019" cy="10756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4"/>
          <p:cNvPicPr preferRelativeResize="0"/>
          <p:nvPr/>
        </p:nvPicPr>
        <p:blipFill>
          <a:blip r:embed="rId3">
            <a:alphaModFix/>
          </a:blip>
          <a:stretch>
            <a:fillRect/>
          </a:stretch>
        </p:blipFill>
        <p:spPr>
          <a:xfrm>
            <a:off x="120350" y="1665275"/>
            <a:ext cx="4041551" cy="2421349"/>
          </a:xfrm>
          <a:prstGeom prst="rect">
            <a:avLst/>
          </a:prstGeom>
          <a:noFill/>
          <a:ln>
            <a:noFill/>
          </a:ln>
        </p:spPr>
      </p:pic>
      <p:sp>
        <p:nvSpPr>
          <p:cNvPr id="101" name="Google Shape;101;p14"/>
          <p:cNvSpPr txBox="1">
            <a:spLocks noGrp="1"/>
          </p:cNvSpPr>
          <p:nvPr>
            <p:ph type="title"/>
          </p:nvPr>
        </p:nvSpPr>
        <p:spPr>
          <a:xfrm>
            <a:off x="198689" y="845634"/>
            <a:ext cx="8222100" cy="767700"/>
          </a:xfrm>
          <a:prstGeom prst="rect">
            <a:avLst/>
          </a:prstGeom>
        </p:spPr>
        <p:txBody>
          <a:bodyPr spcFirstLastPara="1" wrap="square" lIns="91425" tIns="91425" rIns="91425" bIns="91425" anchor="ctr" anchorCtr="0">
            <a:noAutofit/>
          </a:bodyPr>
          <a:lstStyle/>
          <a:p>
            <a:pPr lvl="0"/>
            <a:r>
              <a:rPr lang="es-419" sz="3200" dirty="0"/>
              <a:t>School socioeconomic segregation in Chile</a:t>
            </a:r>
            <a:endParaRPr sz="3200" dirty="0"/>
          </a:p>
        </p:txBody>
      </p:sp>
      <p:sp>
        <p:nvSpPr>
          <p:cNvPr id="102" name="Google Shape;102;p14"/>
          <p:cNvSpPr/>
          <p:nvPr/>
        </p:nvSpPr>
        <p:spPr>
          <a:xfrm rot="10800000" flipH="1">
            <a:off x="4929575" y="2907225"/>
            <a:ext cx="1730400" cy="1571400"/>
          </a:xfrm>
          <a:prstGeom prst="round2DiagRect">
            <a:avLst>
              <a:gd name="adj1" fmla="val 0"/>
              <a:gd name="adj2" fmla="val 17764"/>
            </a:avLst>
          </a:prstGeom>
          <a:solidFill>
            <a:srgbClr val="03979D">
              <a:alpha val="80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3" name="Google Shape;103;p14"/>
          <p:cNvSpPr txBox="1"/>
          <p:nvPr/>
        </p:nvSpPr>
        <p:spPr>
          <a:xfrm>
            <a:off x="5082593" y="3004365"/>
            <a:ext cx="1501048"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dirty="0">
                <a:solidFill>
                  <a:schemeClr val="lt1"/>
                </a:solidFill>
                <a:latin typeface="Open Sans"/>
                <a:ea typeface="Open Sans"/>
                <a:cs typeface="Open Sans"/>
                <a:sym typeface="Open Sans"/>
              </a:rPr>
              <a:t>Socioeconomic</a:t>
            </a:r>
            <a:r>
              <a:rPr lang="es-419" b="1" dirty="0">
                <a:solidFill>
                  <a:schemeClr val="lt1"/>
                </a:solidFill>
                <a:latin typeface="Open Sans"/>
                <a:ea typeface="Open Sans"/>
                <a:cs typeface="Open Sans"/>
                <a:sym typeface="Open Sans"/>
              </a:rPr>
              <a:t> </a:t>
            </a:r>
            <a:r>
              <a:rPr lang="es-419" dirty="0">
                <a:solidFill>
                  <a:schemeClr val="lt1"/>
                </a:solidFill>
                <a:latin typeface="Open Sans"/>
                <a:ea typeface="Open Sans"/>
                <a:cs typeface="Open Sans"/>
                <a:sym typeface="Open Sans"/>
              </a:rPr>
              <a:t>segregation in the education system</a:t>
            </a:r>
            <a:endParaRPr sz="1300" dirty="0">
              <a:solidFill>
                <a:srgbClr val="FFFFFF"/>
              </a:solidFill>
              <a:latin typeface="Roboto"/>
              <a:ea typeface="Roboto"/>
              <a:cs typeface="Roboto"/>
              <a:sym typeface="Roboto"/>
            </a:endParaRPr>
          </a:p>
        </p:txBody>
      </p:sp>
      <p:grpSp>
        <p:nvGrpSpPr>
          <p:cNvPr id="104" name="Google Shape;104;p14"/>
          <p:cNvGrpSpPr/>
          <p:nvPr/>
        </p:nvGrpSpPr>
        <p:grpSpPr>
          <a:xfrm>
            <a:off x="3408264" y="2907077"/>
            <a:ext cx="1535651" cy="1571327"/>
            <a:chOff x="1126863" y="2095329"/>
            <a:chExt cx="1944600" cy="1569600"/>
          </a:xfrm>
        </p:grpSpPr>
        <p:sp>
          <p:nvSpPr>
            <p:cNvPr id="105" name="Google Shape;105;p14"/>
            <p:cNvSpPr/>
            <p:nvPr/>
          </p:nvSpPr>
          <p:spPr>
            <a:xfrm>
              <a:off x="1126863" y="2095329"/>
              <a:ext cx="1944600" cy="1569600"/>
            </a:xfrm>
            <a:prstGeom prst="round2DiagRect">
              <a:avLst>
                <a:gd name="adj1" fmla="val 0"/>
                <a:gd name="adj2" fmla="val 1776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6" name="Google Shape;106;p14"/>
            <p:cNvSpPr txBox="1"/>
            <p:nvPr/>
          </p:nvSpPr>
          <p:spPr>
            <a:xfrm>
              <a:off x="1316424" y="2192510"/>
              <a:ext cx="1486800" cy="8745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dirty="0">
                  <a:solidFill>
                    <a:schemeClr val="lt1"/>
                  </a:solidFill>
                  <a:latin typeface="Open Sans"/>
                  <a:ea typeface="Open Sans"/>
                  <a:cs typeface="Open Sans"/>
                  <a:sym typeface="Open Sans"/>
                </a:rPr>
                <a:t>Pro-market oriented economic system in Chile</a:t>
              </a:r>
              <a:endParaRPr sz="1300" dirty="0">
                <a:solidFill>
                  <a:srgbClr val="FFFFFF"/>
                </a:solidFill>
                <a:latin typeface="Roboto"/>
                <a:ea typeface="Roboto"/>
                <a:cs typeface="Roboto"/>
                <a:sym typeface="Roboto"/>
              </a:endParaRPr>
            </a:p>
          </p:txBody>
        </p:sp>
      </p:grpSp>
      <p:sp>
        <p:nvSpPr>
          <p:cNvPr id="107" name="Google Shape;107;p14"/>
          <p:cNvSpPr/>
          <p:nvPr/>
        </p:nvSpPr>
        <p:spPr>
          <a:xfrm>
            <a:off x="6647384" y="2907225"/>
            <a:ext cx="2034600" cy="1575900"/>
          </a:xfrm>
          <a:prstGeom prst="round2DiagRect">
            <a:avLst>
              <a:gd name="adj1" fmla="val 0"/>
              <a:gd name="adj2" fmla="val 17764"/>
            </a:avLst>
          </a:prstGeom>
          <a:solidFill>
            <a:srgbClr val="03979D">
              <a:alpha val="6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108" name="Google Shape;108;p14"/>
          <p:cNvSpPr txBox="1"/>
          <p:nvPr/>
        </p:nvSpPr>
        <p:spPr>
          <a:xfrm>
            <a:off x="6659975" y="3004365"/>
            <a:ext cx="1899000" cy="735000"/>
          </a:xfrm>
          <a:prstGeom prst="rect">
            <a:avLst/>
          </a:prstGeom>
          <a:noFill/>
          <a:ln>
            <a:noFill/>
          </a:ln>
        </p:spPr>
        <p:txBody>
          <a:bodyPr spcFirstLastPara="1" wrap="square" lIns="91425" tIns="91425" rIns="91425" bIns="91425" anchor="t" anchorCtr="0">
            <a:noAutofit/>
          </a:bodyPr>
          <a:lstStyle/>
          <a:p>
            <a:pPr marL="184150" marR="0" lvl="0" indent="-174625" algn="l" rtl="0">
              <a:lnSpc>
                <a:spcPct val="100000"/>
              </a:lnSpc>
              <a:spcBef>
                <a:spcPts val="0"/>
              </a:spcBef>
              <a:spcAft>
                <a:spcPts val="0"/>
              </a:spcAft>
              <a:buClr>
                <a:schemeClr val="lt1"/>
              </a:buClr>
              <a:buSzPts val="1200"/>
              <a:buFont typeface="Open Sans"/>
              <a:buChar char="●"/>
            </a:pPr>
            <a:r>
              <a:rPr lang="es-419" sz="1200" dirty="0">
                <a:solidFill>
                  <a:schemeClr val="lt1"/>
                </a:solidFill>
                <a:latin typeface="Open Sans"/>
                <a:ea typeface="Open Sans"/>
                <a:cs typeface="Open Sans"/>
                <a:sym typeface="Open Sans"/>
              </a:rPr>
              <a:t>Social exclusion</a:t>
            </a:r>
            <a:endParaRPr sz="1200" dirty="0">
              <a:solidFill>
                <a:schemeClr val="lt1"/>
              </a:solidFill>
              <a:latin typeface="Open Sans"/>
              <a:ea typeface="Open Sans"/>
              <a:cs typeface="Open Sans"/>
              <a:sym typeface="Open Sans"/>
            </a:endParaRPr>
          </a:p>
          <a:p>
            <a:pPr marL="184150" marR="0" lvl="0" indent="-174625" algn="l" rtl="0">
              <a:lnSpc>
                <a:spcPct val="100000"/>
              </a:lnSpc>
              <a:spcBef>
                <a:spcPts val="0"/>
              </a:spcBef>
              <a:spcAft>
                <a:spcPts val="0"/>
              </a:spcAft>
              <a:buClr>
                <a:schemeClr val="lt1"/>
              </a:buClr>
              <a:buSzPts val="1200"/>
              <a:buFont typeface="Open Sans"/>
              <a:buChar char="●"/>
            </a:pPr>
            <a:r>
              <a:rPr lang="es-419" sz="1200" dirty="0">
                <a:solidFill>
                  <a:schemeClr val="lt1"/>
                </a:solidFill>
                <a:latin typeface="Open Sans"/>
                <a:ea typeface="Open Sans"/>
                <a:cs typeface="Open Sans"/>
                <a:sym typeface="Open Sans"/>
              </a:rPr>
              <a:t>Educational attainment</a:t>
            </a:r>
            <a:endParaRPr sz="1200" dirty="0">
              <a:solidFill>
                <a:schemeClr val="lt1"/>
              </a:solidFill>
              <a:latin typeface="Open Sans"/>
              <a:ea typeface="Open Sans"/>
              <a:cs typeface="Open Sans"/>
              <a:sym typeface="Open Sans"/>
            </a:endParaRPr>
          </a:p>
          <a:p>
            <a:pPr marL="184150" lvl="0" indent="-174625" algn="l" rtl="0">
              <a:lnSpc>
                <a:spcPct val="115000"/>
              </a:lnSpc>
              <a:spcBef>
                <a:spcPts val="0"/>
              </a:spcBef>
              <a:spcAft>
                <a:spcPts val="0"/>
              </a:spcAft>
              <a:buClr>
                <a:schemeClr val="lt1"/>
              </a:buClr>
              <a:buSzPts val="1200"/>
              <a:buFont typeface="Open Sans"/>
              <a:buChar char="●"/>
            </a:pPr>
            <a:r>
              <a:rPr lang="es-419" sz="1200" dirty="0">
                <a:solidFill>
                  <a:schemeClr val="lt1"/>
                </a:solidFill>
                <a:latin typeface="Open Sans"/>
                <a:ea typeface="Open Sans"/>
                <a:cs typeface="Open Sans"/>
                <a:sym typeface="Open Sans"/>
              </a:rPr>
              <a:t>Access to higher education</a:t>
            </a:r>
            <a:endParaRPr sz="1200" dirty="0">
              <a:solidFill>
                <a:schemeClr val="lt1"/>
              </a:solidFill>
              <a:latin typeface="Open Sans"/>
              <a:ea typeface="Open Sans"/>
              <a:cs typeface="Open Sans"/>
              <a:sym typeface="Open Sans"/>
            </a:endParaRPr>
          </a:p>
        </p:txBody>
      </p:sp>
      <p:sp>
        <p:nvSpPr>
          <p:cNvPr id="109" name="Google Shape;109;p14"/>
          <p:cNvSpPr/>
          <p:nvPr/>
        </p:nvSpPr>
        <p:spPr>
          <a:xfrm>
            <a:off x="6160133" y="4060186"/>
            <a:ext cx="260400" cy="26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0" name="Google Shape;110;p14"/>
          <p:cNvSpPr/>
          <p:nvPr/>
        </p:nvSpPr>
        <p:spPr>
          <a:xfrm>
            <a:off x="6158942" y="4149403"/>
            <a:ext cx="197700" cy="81900"/>
          </a:xfrm>
          <a:prstGeom prst="rightArrow">
            <a:avLst>
              <a:gd name="adj1" fmla="val 32020"/>
              <a:gd name="adj2" fmla="val 66970"/>
            </a:avLst>
          </a:prstGeom>
          <a:solidFill>
            <a:srgbClr val="03979D">
              <a:alpha val="80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s-419" sz="1600"/>
            </a:br>
            <a:endParaRPr sz="1600"/>
          </a:p>
        </p:txBody>
      </p:sp>
      <p:sp>
        <p:nvSpPr>
          <p:cNvPr id="111" name="Google Shape;111;p14"/>
          <p:cNvSpPr txBox="1"/>
          <p:nvPr/>
        </p:nvSpPr>
        <p:spPr>
          <a:xfrm>
            <a:off x="5737550" y="4497450"/>
            <a:ext cx="3250800" cy="50318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900" dirty="0">
                <a:solidFill>
                  <a:srgbClr val="2C4A68"/>
                </a:solidFill>
                <a:latin typeface="Open Sans"/>
                <a:ea typeface="Open Sans"/>
                <a:cs typeface="Open Sans"/>
                <a:sym typeface="Open Sans"/>
              </a:rPr>
              <a:t>Valenzuela et al. (2013); Larranaga &amp; Sanhueza (2007)</a:t>
            </a:r>
            <a:endParaRPr sz="900" dirty="0">
              <a:solidFill>
                <a:srgbClr val="2C4A68"/>
              </a:solidFill>
              <a:latin typeface="Open Sans"/>
              <a:ea typeface="Open Sans"/>
              <a:cs typeface="Open Sans"/>
              <a:sym typeface="Open Sans"/>
            </a:endParaRPr>
          </a:p>
          <a:p>
            <a:pPr marL="0" lvl="0" indent="0" algn="l" rtl="0">
              <a:lnSpc>
                <a:spcPct val="115000"/>
              </a:lnSpc>
              <a:spcBef>
                <a:spcPts val="0"/>
              </a:spcBef>
              <a:spcAft>
                <a:spcPts val="0"/>
              </a:spcAft>
              <a:buNone/>
            </a:pPr>
            <a:endParaRPr sz="900" dirty="0">
              <a:solidFill>
                <a:srgbClr val="2C4A68"/>
              </a:solidFill>
              <a:latin typeface="Open Sans"/>
              <a:ea typeface="Open Sans"/>
              <a:cs typeface="Open Sans"/>
              <a:sym typeface="Open Sans"/>
            </a:endParaRPr>
          </a:p>
        </p:txBody>
      </p:sp>
      <p:sp>
        <p:nvSpPr>
          <p:cNvPr id="112" name="Google Shape;112;p14"/>
          <p:cNvSpPr/>
          <p:nvPr/>
        </p:nvSpPr>
        <p:spPr>
          <a:xfrm>
            <a:off x="4541688" y="4092920"/>
            <a:ext cx="260400" cy="26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3" name="Google Shape;113;p14"/>
          <p:cNvSpPr/>
          <p:nvPr/>
        </p:nvSpPr>
        <p:spPr>
          <a:xfrm>
            <a:off x="4540496" y="4182137"/>
            <a:ext cx="197700" cy="81900"/>
          </a:xfrm>
          <a:prstGeom prst="rightArrow">
            <a:avLst>
              <a:gd name="adj1" fmla="val 32020"/>
              <a:gd name="adj2" fmla="val 66970"/>
            </a:avLst>
          </a:prstGeom>
          <a:solidFill>
            <a:srgbClr val="03979D">
              <a:alpha val="80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s-419" sz="1600"/>
            </a:b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0" y="1424766"/>
            <a:ext cx="9144000" cy="57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5400"/>
              <a:t>Outline</a:t>
            </a:r>
            <a:endParaRPr sz="5400"/>
          </a:p>
        </p:txBody>
      </p:sp>
      <p:sp>
        <p:nvSpPr>
          <p:cNvPr id="150" name="Google Shape;150;p16"/>
          <p:cNvSpPr txBox="1"/>
          <p:nvPr/>
        </p:nvSpPr>
        <p:spPr>
          <a:xfrm>
            <a:off x="1997689" y="2272695"/>
            <a:ext cx="5148600" cy="2701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Background</a:t>
            </a:r>
            <a:endParaRPr sz="1700" b="1" dirty="0">
              <a:solidFill>
                <a:srgbClr val="1D343C"/>
              </a:solidFill>
              <a:latin typeface="Open Sans"/>
              <a:ea typeface="Open Sans"/>
              <a:cs typeface="Open Sans"/>
              <a:sym typeface="Open Sans"/>
            </a:endParaRPr>
          </a:p>
          <a:p>
            <a:pPr marL="0" lvl="0" indent="0" algn="ctr" rtl="0">
              <a:lnSpc>
                <a:spcPct val="150000"/>
              </a:lnSpc>
              <a:spcBef>
                <a:spcPts val="0"/>
              </a:spcBef>
              <a:spcAft>
                <a:spcPts val="0"/>
              </a:spcAft>
              <a:buNone/>
            </a:pPr>
            <a:r>
              <a:rPr lang="es-419" sz="1700" b="1" dirty="0">
                <a:solidFill>
                  <a:srgbClr val="1D343C"/>
                </a:solidFill>
                <a:latin typeface="Open Sans"/>
                <a:ea typeface="Open Sans"/>
                <a:cs typeface="Open Sans"/>
                <a:sym typeface="Open Sans"/>
              </a:rPr>
              <a:t>Literature review</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Study aims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Research methods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Results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endParaRPr sz="3600" dirty="0">
              <a:solidFill>
                <a:srgbClr val="1D343C"/>
              </a:solidFill>
              <a:latin typeface="Caveat"/>
              <a:ea typeface="Caveat"/>
              <a:cs typeface="Caveat"/>
              <a:sym typeface="Caveat"/>
            </a:endParaRPr>
          </a:p>
        </p:txBody>
      </p:sp>
      <p:cxnSp>
        <p:nvCxnSpPr>
          <p:cNvPr id="151" name="Google Shape;151;p16"/>
          <p:cNvCxnSpPr/>
          <p:nvPr/>
        </p:nvCxnSpPr>
        <p:spPr>
          <a:xfrm>
            <a:off x="2060850" y="2773745"/>
            <a:ext cx="5022300" cy="0"/>
          </a:xfrm>
          <a:prstGeom prst="straightConnector1">
            <a:avLst/>
          </a:prstGeom>
          <a:noFill/>
          <a:ln w="19050" cap="flat" cmpd="sng">
            <a:solidFill>
              <a:schemeClr val="dk1"/>
            </a:solidFill>
            <a:prstDash val="solid"/>
            <a:round/>
            <a:headEnd type="none" w="med" len="med"/>
            <a:tailEnd type="none" w="med" len="med"/>
          </a:ln>
        </p:spPr>
      </p:cxnSp>
      <p:cxnSp>
        <p:nvCxnSpPr>
          <p:cNvPr id="152" name="Google Shape;152;p16"/>
          <p:cNvCxnSpPr/>
          <p:nvPr/>
        </p:nvCxnSpPr>
        <p:spPr>
          <a:xfrm>
            <a:off x="2060850" y="3141506"/>
            <a:ext cx="5022300" cy="0"/>
          </a:xfrm>
          <a:prstGeom prst="straightConnector1">
            <a:avLst/>
          </a:prstGeom>
          <a:noFill/>
          <a:ln w="19050" cap="flat" cmpd="sng">
            <a:solidFill>
              <a:schemeClr val="dk1"/>
            </a:solidFill>
            <a:prstDash val="solid"/>
            <a:round/>
            <a:headEnd type="none" w="med" len="med"/>
            <a:tailEnd type="none" w="med" len="med"/>
          </a:ln>
        </p:spPr>
      </p:cxnSp>
      <p:pic>
        <p:nvPicPr>
          <p:cNvPr id="153" name="Google Shape;153;p16"/>
          <p:cNvPicPr preferRelativeResize="0"/>
          <p:nvPr/>
        </p:nvPicPr>
        <p:blipFill rotWithShape="1">
          <a:blip r:embed="rId3">
            <a:alphaModFix/>
          </a:blip>
          <a:srcRect l="43762" t="3752" r="43760" b="59642"/>
          <a:stretch/>
        </p:blipFill>
        <p:spPr>
          <a:xfrm rot="-5400000">
            <a:off x="3174615" y="2636007"/>
            <a:ext cx="296823" cy="629706"/>
          </a:xfrm>
          <a:prstGeom prst="rect">
            <a:avLst/>
          </a:prstGeom>
          <a:noFill/>
          <a:ln>
            <a:noFill/>
          </a:ln>
        </p:spPr>
      </p:pic>
      <p:pic>
        <p:nvPicPr>
          <p:cNvPr id="154" name="Google Shape;154;p16"/>
          <p:cNvPicPr preferRelativeResize="0"/>
          <p:nvPr/>
        </p:nvPicPr>
        <p:blipFill rotWithShape="1">
          <a:blip r:embed="rId3">
            <a:alphaModFix/>
          </a:blip>
          <a:srcRect l="43762" t="3752" r="43760" b="59642"/>
          <a:stretch/>
        </p:blipFill>
        <p:spPr>
          <a:xfrm rot="-5400000">
            <a:off x="5676385" y="2632197"/>
            <a:ext cx="296823" cy="6297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267973" y="935176"/>
            <a:ext cx="8222100" cy="67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2700" dirty="0"/>
              <a:t>School socioeconomic context and adolescent substance use</a:t>
            </a:r>
            <a:endParaRPr sz="2700" dirty="0"/>
          </a:p>
        </p:txBody>
      </p:sp>
      <p:sp>
        <p:nvSpPr>
          <p:cNvPr id="172" name="Google Shape;172;p18"/>
          <p:cNvSpPr txBox="1"/>
          <p:nvPr/>
        </p:nvSpPr>
        <p:spPr>
          <a:xfrm>
            <a:off x="72023" y="3267046"/>
            <a:ext cx="2879250" cy="430857"/>
          </a:xfrm>
          <a:prstGeom prst="rect">
            <a:avLst/>
          </a:prstGeom>
          <a:noFill/>
          <a:ln>
            <a:noFill/>
          </a:ln>
        </p:spPr>
        <p:txBody>
          <a:bodyPr spcFirstLastPara="1" wrap="square" lIns="91425" tIns="91425" rIns="91425" bIns="91425" anchor="t" anchorCtr="0">
            <a:spAutoFit/>
          </a:bodyPr>
          <a:lstStyle/>
          <a:p>
            <a:pPr lvl="0" algn="r"/>
            <a:r>
              <a:rPr lang="es-419" sz="800" i="1" dirty="0">
                <a:latin typeface="Open Sans"/>
                <a:ea typeface="Open Sans"/>
                <a:cs typeface="Open Sans"/>
                <a:sym typeface="Open Sans"/>
              </a:rPr>
              <a:t>Andrade (2013); Botticello (2009); Gaete &amp; Araya (2017); Kim et al. (2006); Olsson &amp; Fritzell (2015); O’Malley et al. (2006)</a:t>
            </a:r>
            <a:endParaRPr sz="800" i="1" dirty="0">
              <a:latin typeface="Open Sans"/>
              <a:ea typeface="Open Sans"/>
              <a:cs typeface="Open Sans"/>
              <a:sym typeface="Open Sans"/>
            </a:endParaRPr>
          </a:p>
        </p:txBody>
      </p:sp>
      <p:sp>
        <p:nvSpPr>
          <p:cNvPr id="173" name="Google Shape;173;p18"/>
          <p:cNvSpPr txBox="1"/>
          <p:nvPr/>
        </p:nvSpPr>
        <p:spPr>
          <a:xfrm>
            <a:off x="3022339" y="3268694"/>
            <a:ext cx="3172134" cy="430857"/>
          </a:xfrm>
          <a:prstGeom prst="rect">
            <a:avLst/>
          </a:prstGeom>
          <a:noFill/>
          <a:ln>
            <a:noFill/>
          </a:ln>
        </p:spPr>
        <p:txBody>
          <a:bodyPr spcFirstLastPara="1" wrap="square" lIns="91425" tIns="91425" rIns="91425" bIns="91425" anchor="t" anchorCtr="0">
            <a:spAutoFit/>
          </a:bodyPr>
          <a:lstStyle/>
          <a:p>
            <a:pPr lvl="0" algn="r"/>
            <a:r>
              <a:rPr lang="es-419" sz="800" i="1" dirty="0">
                <a:latin typeface="Open Sans"/>
                <a:ea typeface="Open Sans"/>
                <a:cs typeface="Open Sans"/>
                <a:sym typeface="Open Sans"/>
              </a:rPr>
              <a:t>Dunn et al. (2015); Linetzky et al. (2012); Mehanović et al. (2020); Moore et al. (2015); Pearson et al. (2006); Wallace et al. (2009)</a:t>
            </a:r>
            <a:endParaRPr i="1" dirty="0">
              <a:latin typeface="Open Sans"/>
              <a:ea typeface="Open Sans"/>
              <a:cs typeface="Open Sans"/>
              <a:sym typeface="Open Sans"/>
            </a:endParaRPr>
          </a:p>
        </p:txBody>
      </p:sp>
      <p:sp>
        <p:nvSpPr>
          <p:cNvPr id="174" name="Google Shape;174;p18"/>
          <p:cNvSpPr txBox="1"/>
          <p:nvPr/>
        </p:nvSpPr>
        <p:spPr>
          <a:xfrm>
            <a:off x="6301708" y="3274334"/>
            <a:ext cx="2571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419" sz="800" i="1" dirty="0">
                <a:latin typeface="Open Sans"/>
                <a:ea typeface="Open Sans"/>
                <a:cs typeface="Open Sans"/>
                <a:sym typeface="Open Sans"/>
              </a:rPr>
              <a:t>Matteau-Pelletier et al. (2020); Ryabov (2015)</a:t>
            </a:r>
            <a:endParaRPr i="1" dirty="0">
              <a:latin typeface="Open Sans"/>
              <a:ea typeface="Open Sans"/>
              <a:cs typeface="Open Sans"/>
              <a:sym typeface="Open Sans"/>
            </a:endParaRPr>
          </a:p>
        </p:txBody>
      </p:sp>
      <p:sp>
        <p:nvSpPr>
          <p:cNvPr id="175" name="Google Shape;175;p18"/>
          <p:cNvSpPr/>
          <p:nvPr/>
        </p:nvSpPr>
        <p:spPr>
          <a:xfrm>
            <a:off x="335070" y="2060145"/>
            <a:ext cx="331200" cy="338700"/>
          </a:xfrm>
          <a:prstGeom prst="up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1057609" y="2060150"/>
            <a:ext cx="331200" cy="338700"/>
          </a:xfrm>
          <a:prstGeom prst="upArrow">
            <a:avLst>
              <a:gd name="adj1" fmla="val 50000"/>
              <a:gd name="adj2" fmla="val 50000"/>
            </a:avLst>
          </a:prstGeom>
          <a:solidFill>
            <a:srgbClr val="1D3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7027302" y="2060567"/>
            <a:ext cx="331200" cy="338700"/>
          </a:xfrm>
          <a:prstGeom prst="upArrow">
            <a:avLst>
              <a:gd name="adj1" fmla="val 50000"/>
              <a:gd name="adj2" fmla="val 50000"/>
            </a:avLst>
          </a:prstGeom>
          <a:solidFill>
            <a:srgbClr val="1D34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8" name="Google Shape;178;p18"/>
          <p:cNvSpPr/>
          <p:nvPr/>
        </p:nvSpPr>
        <p:spPr>
          <a:xfrm>
            <a:off x="3862845" y="2060150"/>
            <a:ext cx="331200" cy="338700"/>
          </a:xfrm>
          <a:prstGeom prst="upArrow">
            <a:avLst>
              <a:gd name="adj1" fmla="val 50000"/>
              <a:gd name="adj2" fmla="val 50000"/>
            </a:avLst>
          </a:prstGeom>
          <a:solidFill>
            <a:srgbClr val="1D34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9" name="Google Shape;179;p18"/>
          <p:cNvSpPr/>
          <p:nvPr/>
        </p:nvSpPr>
        <p:spPr>
          <a:xfrm rot="10800000">
            <a:off x="6345541" y="2072445"/>
            <a:ext cx="331200" cy="338700"/>
          </a:xfrm>
          <a:prstGeom prst="up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rot="10800000">
            <a:off x="3151200" y="2077468"/>
            <a:ext cx="331200" cy="338700"/>
          </a:xfrm>
          <a:prstGeom prst="up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txBox="1"/>
          <p:nvPr/>
        </p:nvSpPr>
        <p:spPr>
          <a:xfrm>
            <a:off x="2121300" y="3575310"/>
            <a:ext cx="4901400" cy="433422"/>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500"/>
              </a:spcBef>
              <a:spcAft>
                <a:spcPts val="0"/>
              </a:spcAft>
              <a:buNone/>
            </a:pPr>
            <a:r>
              <a:rPr lang="es-419" sz="1200" b="1" dirty="0">
                <a:solidFill>
                  <a:srgbClr val="004359"/>
                </a:solidFill>
                <a:latin typeface="Open Sans"/>
                <a:ea typeface="Open Sans"/>
                <a:cs typeface="Open Sans"/>
                <a:sym typeface="Open Sans"/>
              </a:rPr>
              <a:t>Differences between the studies</a:t>
            </a:r>
            <a:endParaRPr sz="1200" b="1" dirty="0">
              <a:latin typeface="Open Sans"/>
              <a:ea typeface="Open Sans"/>
              <a:cs typeface="Open Sans"/>
              <a:sym typeface="Open Sans"/>
            </a:endParaRPr>
          </a:p>
        </p:txBody>
      </p:sp>
      <p:sp>
        <p:nvSpPr>
          <p:cNvPr id="182" name="Google Shape;182;p18"/>
          <p:cNvSpPr txBox="1"/>
          <p:nvPr/>
        </p:nvSpPr>
        <p:spPr>
          <a:xfrm>
            <a:off x="4322616" y="3949961"/>
            <a:ext cx="4717500" cy="7434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500"/>
              </a:spcBef>
              <a:spcAft>
                <a:spcPts val="0"/>
              </a:spcAft>
              <a:buClr>
                <a:srgbClr val="1D343C"/>
              </a:buClr>
              <a:buSzPts val="1100"/>
              <a:buFont typeface="Open Sans Light"/>
              <a:buChar char="●"/>
            </a:pPr>
            <a:r>
              <a:rPr lang="es-419" sz="1100">
                <a:solidFill>
                  <a:srgbClr val="1D343C"/>
                </a:solidFill>
                <a:latin typeface="Open Sans Light"/>
                <a:ea typeface="Open Sans Light"/>
                <a:cs typeface="Open Sans Light"/>
                <a:sym typeface="Open Sans Light"/>
              </a:rPr>
              <a:t>Analysis did not take into account clustering of the observations</a:t>
            </a:r>
            <a:endParaRPr sz="1100">
              <a:solidFill>
                <a:srgbClr val="1D343C"/>
              </a:solidFill>
              <a:latin typeface="Open Sans Light"/>
              <a:ea typeface="Open Sans Light"/>
              <a:cs typeface="Open Sans Light"/>
              <a:sym typeface="Open Sans Light"/>
            </a:endParaRPr>
          </a:p>
          <a:p>
            <a:pPr marL="457200" lvl="0" indent="-298450" algn="l" rtl="0">
              <a:lnSpc>
                <a:spcPct val="115000"/>
              </a:lnSpc>
              <a:spcBef>
                <a:spcPts val="0"/>
              </a:spcBef>
              <a:spcAft>
                <a:spcPts val="0"/>
              </a:spcAft>
              <a:buClr>
                <a:srgbClr val="1D343C"/>
              </a:buClr>
              <a:buSzPts val="1100"/>
              <a:buFont typeface="Open Sans Light"/>
              <a:buChar char="●"/>
            </a:pPr>
            <a:r>
              <a:rPr lang="es-419" sz="1100">
                <a:solidFill>
                  <a:srgbClr val="1D343C"/>
                </a:solidFill>
                <a:latin typeface="Open Sans Light"/>
                <a:ea typeface="Open Sans Light"/>
                <a:cs typeface="Open Sans Light"/>
                <a:sym typeface="Open Sans Light"/>
              </a:rPr>
              <a:t>Results may depend on characteristics of national schooling system</a:t>
            </a:r>
            <a:endParaRPr sz="1100">
              <a:solidFill>
                <a:srgbClr val="1D343C"/>
              </a:solidFill>
              <a:latin typeface="Open Sans Light"/>
              <a:ea typeface="Open Sans Light"/>
              <a:cs typeface="Open Sans Light"/>
              <a:sym typeface="Open Sans Light"/>
            </a:endParaRPr>
          </a:p>
        </p:txBody>
      </p:sp>
      <p:sp>
        <p:nvSpPr>
          <p:cNvPr id="183" name="Google Shape;183;p18"/>
          <p:cNvSpPr txBox="1"/>
          <p:nvPr/>
        </p:nvSpPr>
        <p:spPr>
          <a:xfrm>
            <a:off x="258766" y="3946786"/>
            <a:ext cx="4063800" cy="9051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500"/>
              </a:spcBef>
              <a:spcAft>
                <a:spcPts val="0"/>
              </a:spcAft>
              <a:buClr>
                <a:srgbClr val="1D343C"/>
              </a:buClr>
              <a:buSzPts val="1100"/>
              <a:buFont typeface="Open Sans Light"/>
              <a:buChar char="●"/>
            </a:pPr>
            <a:r>
              <a:rPr lang="es-419" sz="1100">
                <a:solidFill>
                  <a:srgbClr val="1D343C"/>
                </a:solidFill>
                <a:latin typeface="Open Sans Light"/>
                <a:ea typeface="Open Sans Light"/>
                <a:cs typeface="Open Sans Light"/>
                <a:sym typeface="Open Sans Light"/>
              </a:rPr>
              <a:t>Different measures of substance use</a:t>
            </a:r>
            <a:endParaRPr sz="1100">
              <a:solidFill>
                <a:srgbClr val="1D343C"/>
              </a:solidFill>
              <a:latin typeface="Open Sans Light"/>
              <a:ea typeface="Open Sans Light"/>
              <a:cs typeface="Open Sans Light"/>
              <a:sym typeface="Open Sans Light"/>
            </a:endParaRPr>
          </a:p>
          <a:p>
            <a:pPr marL="457200" lvl="0" indent="-298450" algn="l" rtl="0">
              <a:lnSpc>
                <a:spcPct val="115000"/>
              </a:lnSpc>
              <a:spcBef>
                <a:spcPts val="0"/>
              </a:spcBef>
              <a:spcAft>
                <a:spcPts val="0"/>
              </a:spcAft>
              <a:buClr>
                <a:srgbClr val="1D343C"/>
              </a:buClr>
              <a:buSzPts val="1100"/>
              <a:buFont typeface="Open Sans Light"/>
              <a:buChar char="●"/>
            </a:pPr>
            <a:r>
              <a:rPr lang="es-419" sz="1100">
                <a:solidFill>
                  <a:srgbClr val="1D343C"/>
                </a:solidFill>
                <a:latin typeface="Open Sans Light"/>
                <a:ea typeface="Open Sans Light"/>
                <a:cs typeface="Open Sans Light"/>
                <a:sym typeface="Open Sans Light"/>
              </a:rPr>
              <a:t>Adjustment approach</a:t>
            </a:r>
            <a:endParaRPr sz="1100">
              <a:solidFill>
                <a:srgbClr val="1D343C"/>
              </a:solidFill>
              <a:latin typeface="Open Sans Light"/>
              <a:ea typeface="Open Sans Light"/>
              <a:cs typeface="Open Sans Light"/>
              <a:sym typeface="Open Sans Light"/>
            </a:endParaRPr>
          </a:p>
          <a:p>
            <a:pPr marL="914400" lvl="1" indent="-292100" algn="l" rtl="0">
              <a:lnSpc>
                <a:spcPct val="115000"/>
              </a:lnSpc>
              <a:spcBef>
                <a:spcPts val="0"/>
              </a:spcBef>
              <a:spcAft>
                <a:spcPts val="0"/>
              </a:spcAft>
              <a:buClr>
                <a:srgbClr val="1D343C"/>
              </a:buClr>
              <a:buSzPts val="1000"/>
              <a:buFont typeface="Open Sans Light"/>
              <a:buChar char="○"/>
            </a:pPr>
            <a:r>
              <a:rPr lang="es-419" sz="1000">
                <a:solidFill>
                  <a:srgbClr val="1D343C"/>
                </a:solidFill>
                <a:latin typeface="Open Sans Light"/>
                <a:ea typeface="Open Sans Light"/>
                <a:cs typeface="Open Sans Light"/>
                <a:sym typeface="Open Sans Light"/>
              </a:rPr>
              <a:t>Insufficient adjustment for individual characteristics </a:t>
            </a:r>
            <a:endParaRPr sz="1000">
              <a:solidFill>
                <a:srgbClr val="1D343C"/>
              </a:solidFill>
              <a:latin typeface="Open Sans Light"/>
              <a:ea typeface="Open Sans Light"/>
              <a:cs typeface="Open Sans Light"/>
              <a:sym typeface="Open Sans Light"/>
            </a:endParaRPr>
          </a:p>
          <a:p>
            <a:pPr marL="914400" lvl="1" indent="-292100" algn="l" rtl="0">
              <a:lnSpc>
                <a:spcPct val="115000"/>
              </a:lnSpc>
              <a:spcBef>
                <a:spcPts val="0"/>
              </a:spcBef>
              <a:spcAft>
                <a:spcPts val="0"/>
              </a:spcAft>
              <a:buClr>
                <a:srgbClr val="1D343C"/>
              </a:buClr>
              <a:buSzPts val="1000"/>
              <a:buFont typeface="Open Sans Light"/>
              <a:buChar char="○"/>
            </a:pPr>
            <a:r>
              <a:rPr lang="es-419" sz="1000">
                <a:solidFill>
                  <a:srgbClr val="1D343C"/>
                </a:solidFill>
                <a:latin typeface="Open Sans Light"/>
                <a:ea typeface="Open Sans Light"/>
                <a:cs typeface="Open Sans Light"/>
                <a:sym typeface="Open Sans Light"/>
              </a:rPr>
              <a:t>Over-adjustment for potential mediators</a:t>
            </a:r>
            <a:endParaRPr sz="1200">
              <a:solidFill>
                <a:srgbClr val="1D343C"/>
              </a:solidFill>
            </a:endParaRPr>
          </a:p>
        </p:txBody>
      </p:sp>
      <p:cxnSp>
        <p:nvCxnSpPr>
          <p:cNvPr id="184" name="Google Shape;184;p18"/>
          <p:cNvCxnSpPr/>
          <p:nvPr/>
        </p:nvCxnSpPr>
        <p:spPr>
          <a:xfrm>
            <a:off x="402600" y="3676792"/>
            <a:ext cx="8338800" cy="0"/>
          </a:xfrm>
          <a:prstGeom prst="straightConnector1">
            <a:avLst/>
          </a:prstGeom>
          <a:noFill/>
          <a:ln w="9525" cap="flat" cmpd="sng">
            <a:solidFill>
              <a:srgbClr val="004359"/>
            </a:solidFill>
            <a:prstDash val="solid"/>
            <a:round/>
            <a:headEnd type="none" w="med" len="med"/>
            <a:tailEnd type="none" w="med" len="med"/>
          </a:ln>
        </p:spPr>
      </p:cxnSp>
      <p:sp>
        <p:nvSpPr>
          <p:cNvPr id="185" name="Google Shape;185;p18"/>
          <p:cNvSpPr txBox="1"/>
          <p:nvPr/>
        </p:nvSpPr>
        <p:spPr>
          <a:xfrm>
            <a:off x="367964" y="1623300"/>
            <a:ext cx="268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solidFill>
                  <a:schemeClr val="dk2"/>
                </a:solidFill>
                <a:latin typeface="Open Sans ExtraBold"/>
                <a:ea typeface="Open Sans ExtraBold"/>
                <a:cs typeface="Open Sans ExtraBold"/>
                <a:sym typeface="Open Sans ExtraBold"/>
              </a:rPr>
              <a:t>Alcohol</a:t>
            </a:r>
            <a:endParaRPr>
              <a:solidFill>
                <a:schemeClr val="dk2"/>
              </a:solidFill>
              <a:latin typeface="Open Sans ExtraBold"/>
              <a:ea typeface="Open Sans ExtraBold"/>
              <a:cs typeface="Open Sans ExtraBold"/>
              <a:sym typeface="Open Sans ExtraBold"/>
            </a:endParaRPr>
          </a:p>
        </p:txBody>
      </p:sp>
      <p:sp>
        <p:nvSpPr>
          <p:cNvPr id="186" name="Google Shape;186;p18"/>
          <p:cNvSpPr txBox="1"/>
          <p:nvPr/>
        </p:nvSpPr>
        <p:spPr>
          <a:xfrm>
            <a:off x="3134613" y="1625684"/>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solidFill>
                  <a:schemeClr val="dk2"/>
                </a:solidFill>
                <a:latin typeface="Open Sans ExtraBold"/>
                <a:ea typeface="Open Sans ExtraBold"/>
                <a:cs typeface="Open Sans ExtraBold"/>
                <a:sym typeface="Open Sans ExtraBold"/>
              </a:rPr>
              <a:t>Tobacco</a:t>
            </a:r>
            <a:endParaRPr>
              <a:solidFill>
                <a:schemeClr val="dk2"/>
              </a:solidFill>
              <a:latin typeface="Open Sans ExtraBold"/>
              <a:ea typeface="Open Sans ExtraBold"/>
              <a:cs typeface="Open Sans ExtraBold"/>
              <a:sym typeface="Open Sans ExtraBold"/>
            </a:endParaRPr>
          </a:p>
        </p:txBody>
      </p:sp>
      <p:sp>
        <p:nvSpPr>
          <p:cNvPr id="187" name="Google Shape;187;p18"/>
          <p:cNvSpPr txBox="1"/>
          <p:nvPr/>
        </p:nvSpPr>
        <p:spPr>
          <a:xfrm>
            <a:off x="6288616" y="162387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solidFill>
                  <a:schemeClr val="dk2"/>
                </a:solidFill>
                <a:latin typeface="Open Sans ExtraBold"/>
                <a:ea typeface="Open Sans ExtraBold"/>
                <a:cs typeface="Open Sans ExtraBold"/>
                <a:sym typeface="Open Sans ExtraBold"/>
              </a:rPr>
              <a:t>Marijuana</a:t>
            </a:r>
            <a:endParaRPr/>
          </a:p>
        </p:txBody>
      </p:sp>
      <p:sp>
        <p:nvSpPr>
          <p:cNvPr id="188" name="Google Shape;188;p18"/>
          <p:cNvSpPr txBox="1"/>
          <p:nvPr/>
        </p:nvSpPr>
        <p:spPr>
          <a:xfrm>
            <a:off x="307350" y="2310982"/>
            <a:ext cx="81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200" b="1">
                <a:solidFill>
                  <a:schemeClr val="dk1"/>
                </a:solidFill>
                <a:latin typeface="Open Sans"/>
                <a:ea typeface="Open Sans"/>
                <a:cs typeface="Open Sans"/>
                <a:sym typeface="Open Sans"/>
              </a:rPr>
              <a:t>High school SES</a:t>
            </a:r>
            <a:endParaRPr/>
          </a:p>
        </p:txBody>
      </p:sp>
      <p:sp>
        <p:nvSpPr>
          <p:cNvPr id="189" name="Google Shape;189;p18"/>
          <p:cNvSpPr txBox="1"/>
          <p:nvPr/>
        </p:nvSpPr>
        <p:spPr>
          <a:xfrm>
            <a:off x="1038559" y="2308423"/>
            <a:ext cx="1246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200" b="1">
                <a:solidFill>
                  <a:srgbClr val="1D343C"/>
                </a:solidFill>
                <a:latin typeface="Open Sans"/>
                <a:ea typeface="Open Sans"/>
                <a:cs typeface="Open Sans"/>
                <a:sym typeface="Open Sans"/>
              </a:rPr>
              <a:t>Higher rates/risk of alcohol use</a:t>
            </a:r>
            <a:endParaRPr>
              <a:solidFill>
                <a:srgbClr val="1D343C"/>
              </a:solidFill>
            </a:endParaRPr>
          </a:p>
        </p:txBody>
      </p:sp>
      <p:sp>
        <p:nvSpPr>
          <p:cNvPr id="190" name="Google Shape;190;p18"/>
          <p:cNvSpPr txBox="1"/>
          <p:nvPr/>
        </p:nvSpPr>
        <p:spPr>
          <a:xfrm>
            <a:off x="3096991" y="2310982"/>
            <a:ext cx="81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200" b="1">
                <a:solidFill>
                  <a:schemeClr val="dk1"/>
                </a:solidFill>
                <a:latin typeface="Open Sans"/>
                <a:ea typeface="Open Sans"/>
                <a:cs typeface="Open Sans"/>
                <a:sym typeface="Open Sans"/>
              </a:rPr>
              <a:t>Low</a:t>
            </a:r>
            <a:endParaRPr sz="1200" b="1">
              <a:solidFill>
                <a:schemeClr val="dk1"/>
              </a:solidFill>
              <a:latin typeface="Open Sans"/>
              <a:ea typeface="Open Sans"/>
              <a:cs typeface="Open Sans"/>
              <a:sym typeface="Open Sans"/>
            </a:endParaRPr>
          </a:p>
          <a:p>
            <a:pPr marL="0" lvl="0" indent="0" algn="l" rtl="0">
              <a:spcBef>
                <a:spcPts val="0"/>
              </a:spcBef>
              <a:spcAft>
                <a:spcPts val="0"/>
              </a:spcAft>
              <a:buNone/>
            </a:pPr>
            <a:r>
              <a:rPr lang="es-419" sz="1200" b="1">
                <a:solidFill>
                  <a:schemeClr val="dk1"/>
                </a:solidFill>
                <a:latin typeface="Open Sans"/>
                <a:ea typeface="Open Sans"/>
                <a:cs typeface="Open Sans"/>
                <a:sym typeface="Open Sans"/>
              </a:rPr>
              <a:t>school SES</a:t>
            </a:r>
            <a:endParaRPr/>
          </a:p>
        </p:txBody>
      </p:sp>
      <p:sp>
        <p:nvSpPr>
          <p:cNvPr id="191" name="Google Shape;191;p18"/>
          <p:cNvSpPr txBox="1"/>
          <p:nvPr/>
        </p:nvSpPr>
        <p:spPr>
          <a:xfrm>
            <a:off x="3828200" y="2308423"/>
            <a:ext cx="1246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419" sz="1200" b="1">
                <a:solidFill>
                  <a:srgbClr val="1D343C"/>
                </a:solidFill>
                <a:latin typeface="Open Sans"/>
                <a:ea typeface="Open Sans"/>
                <a:cs typeface="Open Sans"/>
                <a:sym typeface="Open Sans"/>
              </a:rPr>
              <a:t>Higher rates/risk of tobacco use</a:t>
            </a:r>
            <a:endParaRPr sz="1200" b="1">
              <a:solidFill>
                <a:srgbClr val="1D343C"/>
              </a:solidFill>
              <a:latin typeface="Open Sans"/>
              <a:ea typeface="Open Sans"/>
              <a:cs typeface="Open Sans"/>
              <a:sym typeface="Open Sans"/>
            </a:endParaRPr>
          </a:p>
        </p:txBody>
      </p:sp>
      <p:sp>
        <p:nvSpPr>
          <p:cNvPr id="192" name="Google Shape;192;p18"/>
          <p:cNvSpPr txBox="1"/>
          <p:nvPr/>
        </p:nvSpPr>
        <p:spPr>
          <a:xfrm>
            <a:off x="6278216" y="2310982"/>
            <a:ext cx="81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200" b="1">
                <a:solidFill>
                  <a:schemeClr val="dk1"/>
                </a:solidFill>
                <a:latin typeface="Open Sans"/>
                <a:ea typeface="Open Sans"/>
                <a:cs typeface="Open Sans"/>
                <a:sym typeface="Open Sans"/>
              </a:rPr>
              <a:t>Low</a:t>
            </a:r>
            <a:endParaRPr sz="1200" b="1">
              <a:solidFill>
                <a:schemeClr val="dk1"/>
              </a:solidFill>
              <a:latin typeface="Open Sans"/>
              <a:ea typeface="Open Sans"/>
              <a:cs typeface="Open Sans"/>
              <a:sym typeface="Open Sans"/>
            </a:endParaRPr>
          </a:p>
          <a:p>
            <a:pPr marL="0" lvl="0" indent="0" algn="l" rtl="0">
              <a:spcBef>
                <a:spcPts val="0"/>
              </a:spcBef>
              <a:spcAft>
                <a:spcPts val="0"/>
              </a:spcAft>
              <a:buNone/>
            </a:pPr>
            <a:r>
              <a:rPr lang="es-419" sz="1200" b="1">
                <a:solidFill>
                  <a:schemeClr val="dk1"/>
                </a:solidFill>
                <a:latin typeface="Open Sans"/>
                <a:ea typeface="Open Sans"/>
                <a:cs typeface="Open Sans"/>
                <a:sym typeface="Open Sans"/>
              </a:rPr>
              <a:t>school SES</a:t>
            </a:r>
            <a:endParaRPr/>
          </a:p>
        </p:txBody>
      </p:sp>
      <p:sp>
        <p:nvSpPr>
          <p:cNvPr id="193" name="Google Shape;193;p18"/>
          <p:cNvSpPr txBox="1"/>
          <p:nvPr/>
        </p:nvSpPr>
        <p:spPr>
          <a:xfrm>
            <a:off x="7009425" y="2308425"/>
            <a:ext cx="1464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200" b="1">
                <a:solidFill>
                  <a:srgbClr val="1D343C"/>
                </a:solidFill>
                <a:latin typeface="Open Sans"/>
                <a:ea typeface="Open Sans"/>
                <a:cs typeface="Open Sans"/>
                <a:sym typeface="Open Sans"/>
              </a:rPr>
              <a:t>Higher rates/risk of marijuana use</a:t>
            </a:r>
            <a:r>
              <a:rPr lang="es-419" sz="1200">
                <a:latin typeface="Open Sans"/>
                <a:ea typeface="Open Sans"/>
                <a:cs typeface="Open Sans"/>
                <a:sym typeface="Open Sans"/>
              </a:rPr>
              <a:t> </a:t>
            </a:r>
            <a:endParaRPr/>
          </a:p>
        </p:txBody>
      </p:sp>
      <p:cxnSp>
        <p:nvCxnSpPr>
          <p:cNvPr id="194" name="Google Shape;194;p18"/>
          <p:cNvCxnSpPr/>
          <p:nvPr/>
        </p:nvCxnSpPr>
        <p:spPr>
          <a:xfrm>
            <a:off x="2935450" y="1613325"/>
            <a:ext cx="0" cy="2058300"/>
          </a:xfrm>
          <a:prstGeom prst="straightConnector1">
            <a:avLst/>
          </a:prstGeom>
          <a:noFill/>
          <a:ln w="9525" cap="flat" cmpd="sng">
            <a:solidFill>
              <a:srgbClr val="004359"/>
            </a:solidFill>
            <a:prstDash val="solid"/>
            <a:round/>
            <a:headEnd type="none" w="med" len="med"/>
            <a:tailEnd type="none" w="med" len="med"/>
          </a:ln>
        </p:spPr>
      </p:cxnSp>
      <p:cxnSp>
        <p:nvCxnSpPr>
          <p:cNvPr id="195" name="Google Shape;195;p18"/>
          <p:cNvCxnSpPr/>
          <p:nvPr/>
        </p:nvCxnSpPr>
        <p:spPr>
          <a:xfrm>
            <a:off x="6221500" y="1613325"/>
            <a:ext cx="0" cy="2058300"/>
          </a:xfrm>
          <a:prstGeom prst="straightConnector1">
            <a:avLst/>
          </a:prstGeom>
          <a:noFill/>
          <a:ln w="9525" cap="flat" cmpd="sng">
            <a:solidFill>
              <a:srgbClr val="004359"/>
            </a:solidFill>
            <a:prstDash val="solid"/>
            <a:round/>
            <a:headEnd type="none" w="med" len="med"/>
            <a:tailEnd type="none" w="med" len="med"/>
          </a:ln>
        </p:spPr>
      </p:cxnSp>
      <p:cxnSp>
        <p:nvCxnSpPr>
          <p:cNvPr id="196" name="Google Shape;196;p18"/>
          <p:cNvCxnSpPr/>
          <p:nvPr/>
        </p:nvCxnSpPr>
        <p:spPr>
          <a:xfrm>
            <a:off x="402600" y="3934980"/>
            <a:ext cx="8338800" cy="0"/>
          </a:xfrm>
          <a:prstGeom prst="straightConnector1">
            <a:avLst/>
          </a:prstGeom>
          <a:noFill/>
          <a:ln w="9525" cap="flat" cmpd="sng">
            <a:solidFill>
              <a:srgbClr val="004359"/>
            </a:solidFill>
            <a:prstDash val="solid"/>
            <a:round/>
            <a:headEnd type="none" w="med" len="med"/>
            <a:tailEnd type="none" w="med" len="med"/>
          </a:ln>
        </p:spPr>
      </p:cxnSp>
      <p:cxnSp>
        <p:nvCxnSpPr>
          <p:cNvPr id="197" name="Google Shape;197;p18"/>
          <p:cNvCxnSpPr/>
          <p:nvPr/>
        </p:nvCxnSpPr>
        <p:spPr>
          <a:xfrm>
            <a:off x="402600" y="1970942"/>
            <a:ext cx="8338800" cy="0"/>
          </a:xfrm>
          <a:prstGeom prst="straightConnector1">
            <a:avLst/>
          </a:prstGeom>
          <a:noFill/>
          <a:ln w="9525" cap="flat" cmpd="sng">
            <a:solidFill>
              <a:srgbClr val="004359"/>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a:off x="389668" y="943851"/>
            <a:ext cx="8048400" cy="66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419" sz="3200"/>
              <a:t>Substance use and gender</a:t>
            </a:r>
            <a:endParaRPr sz="3200"/>
          </a:p>
        </p:txBody>
      </p:sp>
      <p:sp>
        <p:nvSpPr>
          <p:cNvPr id="203" name="Google Shape;203;p19"/>
          <p:cNvSpPr/>
          <p:nvPr/>
        </p:nvSpPr>
        <p:spPr>
          <a:xfrm>
            <a:off x="2894075" y="2005627"/>
            <a:ext cx="3152100" cy="2328600"/>
          </a:xfrm>
          <a:prstGeom prst="round2DiagRect">
            <a:avLst>
              <a:gd name="adj1" fmla="val 16667"/>
              <a:gd name="adj2" fmla="val 0"/>
            </a:avLst>
          </a:prstGeom>
          <a:solidFill>
            <a:srgbClr val="03979D">
              <a:alpha val="805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b="1">
                <a:solidFill>
                  <a:srgbClr val="FFFFFF"/>
                </a:solidFill>
                <a:latin typeface="Open Sans"/>
                <a:ea typeface="Open Sans"/>
                <a:cs typeface="Open Sans"/>
                <a:sym typeface="Open Sans"/>
              </a:rPr>
              <a:t>Gender differences in substance use</a:t>
            </a:r>
            <a:endParaRPr b="1">
              <a:solidFill>
                <a:srgbClr val="FFFFFF"/>
              </a:solidFill>
              <a:latin typeface="Open Sans"/>
              <a:ea typeface="Open Sans"/>
              <a:cs typeface="Open Sans"/>
              <a:sym typeface="Open Sans"/>
            </a:endParaRPr>
          </a:p>
          <a:p>
            <a:pPr marL="269999" marR="0" lvl="0" indent="-178899" algn="l" rtl="0">
              <a:lnSpc>
                <a:spcPct val="100000"/>
              </a:lnSpc>
              <a:spcBef>
                <a:spcPts val="0"/>
              </a:spcBef>
              <a:spcAft>
                <a:spcPts val="0"/>
              </a:spcAft>
              <a:buClr>
                <a:schemeClr val="lt1"/>
              </a:buClr>
              <a:buSzPts val="1400"/>
              <a:buFont typeface="Open Sans"/>
              <a:buChar char="●"/>
            </a:pPr>
            <a:r>
              <a:rPr lang="es-419" sz="1100" b="1">
                <a:solidFill>
                  <a:schemeClr val="lt1"/>
                </a:solidFill>
                <a:latin typeface="Open Sans"/>
                <a:ea typeface="Open Sans"/>
                <a:cs typeface="Open Sans"/>
                <a:sym typeface="Open Sans"/>
              </a:rPr>
              <a:t>Alcohol: </a:t>
            </a:r>
            <a:r>
              <a:rPr lang="es-419" sz="1100">
                <a:solidFill>
                  <a:schemeClr val="lt1"/>
                </a:solidFill>
                <a:latin typeface="Open Sans"/>
                <a:ea typeface="Open Sans"/>
                <a:cs typeface="Open Sans"/>
                <a:sym typeface="Open Sans"/>
              </a:rPr>
              <a:t>Gender differences are narrowing  and even cases of girls reporting greater consumption than boys </a:t>
            </a:r>
            <a:endParaRPr sz="1100">
              <a:solidFill>
                <a:schemeClr val="lt1"/>
              </a:solidFill>
              <a:latin typeface="Open Sans"/>
              <a:ea typeface="Open Sans"/>
              <a:cs typeface="Open Sans"/>
              <a:sym typeface="Open Sans"/>
            </a:endParaRPr>
          </a:p>
          <a:p>
            <a:pPr marL="269999" marR="0" lvl="0" indent="-178899" algn="l" rtl="0">
              <a:lnSpc>
                <a:spcPct val="100000"/>
              </a:lnSpc>
              <a:spcBef>
                <a:spcPts val="0"/>
              </a:spcBef>
              <a:spcAft>
                <a:spcPts val="0"/>
              </a:spcAft>
              <a:buClr>
                <a:schemeClr val="lt1"/>
              </a:buClr>
              <a:buSzPts val="1400"/>
              <a:buFont typeface="Open Sans"/>
              <a:buChar char="●"/>
            </a:pPr>
            <a:r>
              <a:rPr lang="es-419" sz="1100" b="1">
                <a:solidFill>
                  <a:schemeClr val="lt1"/>
                </a:solidFill>
                <a:latin typeface="Open Sans"/>
                <a:ea typeface="Open Sans"/>
                <a:cs typeface="Open Sans"/>
                <a:sym typeface="Open Sans"/>
              </a:rPr>
              <a:t>Tobacco:</a:t>
            </a:r>
            <a:r>
              <a:rPr lang="es-419" sz="1100">
                <a:solidFill>
                  <a:schemeClr val="lt1"/>
                </a:solidFill>
                <a:latin typeface="Open Sans"/>
                <a:ea typeface="Open Sans"/>
                <a:cs typeface="Open Sans"/>
                <a:sym typeface="Open Sans"/>
              </a:rPr>
              <a:t> More frequent in girls than boys</a:t>
            </a:r>
            <a:endParaRPr sz="1100">
              <a:solidFill>
                <a:schemeClr val="lt1"/>
              </a:solidFill>
              <a:latin typeface="Open Sans"/>
              <a:ea typeface="Open Sans"/>
              <a:cs typeface="Open Sans"/>
              <a:sym typeface="Open Sans"/>
            </a:endParaRPr>
          </a:p>
          <a:p>
            <a:pPr marL="269999" marR="0" lvl="0" indent="-178899" algn="l" rtl="0">
              <a:lnSpc>
                <a:spcPct val="100000"/>
              </a:lnSpc>
              <a:spcBef>
                <a:spcPts val="0"/>
              </a:spcBef>
              <a:spcAft>
                <a:spcPts val="0"/>
              </a:spcAft>
              <a:buClr>
                <a:schemeClr val="lt1"/>
              </a:buClr>
              <a:buSzPts val="1400"/>
              <a:buFont typeface="Open Sans"/>
              <a:buChar char="●"/>
            </a:pPr>
            <a:r>
              <a:rPr lang="es-419" sz="1100" b="1">
                <a:solidFill>
                  <a:schemeClr val="lt1"/>
                </a:solidFill>
                <a:latin typeface="Open Sans"/>
                <a:ea typeface="Open Sans"/>
                <a:cs typeface="Open Sans"/>
                <a:sym typeface="Open Sans"/>
              </a:rPr>
              <a:t>Marijuana: </a:t>
            </a:r>
            <a:r>
              <a:rPr lang="es-419" sz="1100">
                <a:solidFill>
                  <a:schemeClr val="lt1"/>
                </a:solidFill>
                <a:latin typeface="Open Sans"/>
                <a:ea typeface="Open Sans"/>
                <a:cs typeface="Open Sans"/>
                <a:sym typeface="Open Sans"/>
              </a:rPr>
              <a:t>More frequent in boys than girls </a:t>
            </a:r>
            <a:endParaRPr sz="1000">
              <a:solidFill>
                <a:schemeClr val="lt1"/>
              </a:solidFill>
              <a:latin typeface="Open Sans"/>
              <a:ea typeface="Open Sans"/>
              <a:cs typeface="Open Sans"/>
              <a:sym typeface="Open Sans"/>
            </a:endParaRPr>
          </a:p>
        </p:txBody>
      </p:sp>
      <p:sp>
        <p:nvSpPr>
          <p:cNvPr id="204" name="Google Shape;204;p19"/>
          <p:cNvSpPr/>
          <p:nvPr/>
        </p:nvSpPr>
        <p:spPr>
          <a:xfrm>
            <a:off x="389675" y="2000000"/>
            <a:ext cx="2504400" cy="2334300"/>
          </a:xfrm>
          <a:prstGeom prst="round2DiagRect">
            <a:avLst>
              <a:gd name="adj1" fmla="val 16667"/>
              <a:gd name="adj2" fmla="val 0"/>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b="1">
                <a:solidFill>
                  <a:srgbClr val="FFFFFF"/>
                </a:solidFill>
                <a:latin typeface="Open Sans"/>
                <a:ea typeface="Open Sans"/>
                <a:cs typeface="Open Sans"/>
                <a:sym typeface="Open Sans"/>
              </a:rPr>
              <a:t>Gender differences in substance use</a:t>
            </a:r>
            <a:endParaRPr>
              <a:solidFill>
                <a:srgbClr val="FFFFFF"/>
              </a:solidFill>
              <a:latin typeface="Open Sans"/>
              <a:ea typeface="Open Sans"/>
              <a:cs typeface="Open Sans"/>
              <a:sym typeface="Open Sans"/>
            </a:endParaRPr>
          </a:p>
          <a:p>
            <a:pPr marL="269999" lvl="0" indent="-178899" algn="l" rtl="0">
              <a:lnSpc>
                <a:spcPct val="100000"/>
              </a:lnSpc>
              <a:spcBef>
                <a:spcPts val="0"/>
              </a:spcBef>
              <a:spcAft>
                <a:spcPts val="0"/>
              </a:spcAft>
              <a:buClr>
                <a:schemeClr val="lt1"/>
              </a:buClr>
              <a:buSzPts val="1400"/>
              <a:buFont typeface="Open Sans"/>
              <a:buChar char="●"/>
            </a:pPr>
            <a:r>
              <a:rPr lang="es-419" sz="1100">
                <a:solidFill>
                  <a:schemeClr val="lt1"/>
                </a:solidFill>
                <a:latin typeface="Open Sans"/>
                <a:ea typeface="Open Sans"/>
                <a:cs typeface="Open Sans"/>
                <a:sym typeface="Open Sans"/>
              </a:rPr>
              <a:t>Social beliefs regarding gender roles and norms </a:t>
            </a:r>
            <a:endParaRPr sz="1000">
              <a:solidFill>
                <a:schemeClr val="lt1"/>
              </a:solidFill>
              <a:latin typeface="Open Sans"/>
              <a:ea typeface="Open Sans"/>
              <a:cs typeface="Open Sans"/>
              <a:sym typeface="Open Sans"/>
            </a:endParaRPr>
          </a:p>
          <a:p>
            <a:pPr marL="269999" lvl="0" indent="-178899" algn="l" rtl="0">
              <a:lnSpc>
                <a:spcPct val="100000"/>
              </a:lnSpc>
              <a:spcBef>
                <a:spcPts val="0"/>
              </a:spcBef>
              <a:spcAft>
                <a:spcPts val="0"/>
              </a:spcAft>
              <a:buClr>
                <a:schemeClr val="lt1"/>
              </a:buClr>
              <a:buSzPts val="1400"/>
              <a:buFont typeface="Open Sans"/>
              <a:buChar char="●"/>
            </a:pPr>
            <a:r>
              <a:rPr lang="es-419" sz="1100">
                <a:solidFill>
                  <a:schemeClr val="lt1"/>
                </a:solidFill>
                <a:latin typeface="Open Sans"/>
                <a:ea typeface="Open Sans"/>
                <a:cs typeface="Open Sans"/>
                <a:sym typeface="Open Sans"/>
              </a:rPr>
              <a:t>Boys encouraged to engage in riskier behaviours</a:t>
            </a:r>
            <a:r>
              <a:rPr lang="es-419" sz="800">
                <a:solidFill>
                  <a:schemeClr val="lt1"/>
                </a:solidFill>
                <a:latin typeface="Open Sans"/>
                <a:ea typeface="Open Sans"/>
                <a:cs typeface="Open Sans"/>
                <a:sym typeface="Open Sans"/>
              </a:rPr>
              <a:t> </a:t>
            </a:r>
            <a:r>
              <a:rPr lang="es-419" sz="1100">
                <a:solidFill>
                  <a:schemeClr val="lt1"/>
                </a:solidFill>
                <a:latin typeface="Open Sans"/>
                <a:ea typeface="Open Sans"/>
                <a:cs typeface="Open Sans"/>
                <a:sym typeface="Open Sans"/>
              </a:rPr>
              <a:t>and</a:t>
            </a:r>
            <a:r>
              <a:rPr lang="es-419" sz="800">
                <a:solidFill>
                  <a:schemeClr val="lt1"/>
                </a:solidFill>
                <a:latin typeface="Open Sans"/>
                <a:ea typeface="Open Sans"/>
                <a:cs typeface="Open Sans"/>
                <a:sym typeface="Open Sans"/>
              </a:rPr>
              <a:t> </a:t>
            </a:r>
            <a:r>
              <a:rPr lang="es-419" sz="1100">
                <a:solidFill>
                  <a:schemeClr val="lt1"/>
                </a:solidFill>
                <a:latin typeface="Open Sans"/>
                <a:ea typeface="Open Sans"/>
                <a:cs typeface="Open Sans"/>
                <a:sym typeface="Open Sans"/>
              </a:rPr>
              <a:t>girls to internalize social norms </a:t>
            </a:r>
            <a:endParaRPr sz="1000">
              <a:solidFill>
                <a:schemeClr val="lt1"/>
              </a:solidFill>
              <a:latin typeface="Open Sans"/>
              <a:ea typeface="Open Sans"/>
              <a:cs typeface="Open Sans"/>
              <a:sym typeface="Open Sans"/>
            </a:endParaRPr>
          </a:p>
        </p:txBody>
      </p:sp>
      <p:sp>
        <p:nvSpPr>
          <p:cNvPr id="205" name="Google Shape;205;p19"/>
          <p:cNvSpPr/>
          <p:nvPr/>
        </p:nvSpPr>
        <p:spPr>
          <a:xfrm>
            <a:off x="6046175" y="1993150"/>
            <a:ext cx="2504400" cy="2341200"/>
          </a:xfrm>
          <a:prstGeom prst="round2DiagRect">
            <a:avLst>
              <a:gd name="adj1" fmla="val 16667"/>
              <a:gd name="adj2" fmla="val 0"/>
            </a:avLst>
          </a:prstGeom>
          <a:solidFill>
            <a:srgbClr val="03979D">
              <a:alpha val="6488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b="1" dirty="0">
                <a:solidFill>
                  <a:srgbClr val="FFFFFF"/>
                </a:solidFill>
                <a:latin typeface="Open Sans"/>
                <a:ea typeface="Open Sans"/>
                <a:cs typeface="Open Sans"/>
                <a:sym typeface="Open Sans"/>
              </a:rPr>
              <a:t>Gender and school SES</a:t>
            </a:r>
            <a:endParaRPr dirty="0">
              <a:solidFill>
                <a:srgbClr val="FFFFFF"/>
              </a:solidFill>
              <a:latin typeface="Open Sans"/>
              <a:ea typeface="Open Sans"/>
              <a:cs typeface="Open Sans"/>
              <a:sym typeface="Open Sans"/>
            </a:endParaRPr>
          </a:p>
          <a:p>
            <a:pPr marL="269999" marR="0" lvl="0" indent="-178899" algn="l" rtl="0">
              <a:lnSpc>
                <a:spcPct val="100000"/>
              </a:lnSpc>
              <a:spcBef>
                <a:spcPts val="0"/>
              </a:spcBef>
              <a:spcAft>
                <a:spcPts val="0"/>
              </a:spcAft>
              <a:buClr>
                <a:schemeClr val="lt1"/>
              </a:buClr>
              <a:buSzPts val="1400"/>
              <a:buFont typeface="Open Sans"/>
              <a:buChar char="●"/>
            </a:pPr>
            <a:r>
              <a:rPr lang="es-419" sz="1100" dirty="0">
                <a:solidFill>
                  <a:schemeClr val="lt1"/>
                </a:solidFill>
                <a:latin typeface="Open Sans"/>
                <a:ea typeface="Open Sans"/>
                <a:cs typeface="Open Sans"/>
                <a:sym typeface="Open Sans"/>
              </a:rPr>
              <a:t>A few studies have shown school SES effect varies according to gender</a:t>
            </a:r>
            <a:r>
              <a:rPr lang="es-419" sz="800" dirty="0">
                <a:solidFill>
                  <a:schemeClr val="lt1"/>
                </a:solidFill>
                <a:latin typeface="Open Sans"/>
                <a:ea typeface="Open Sans"/>
                <a:cs typeface="Open Sans"/>
                <a:sym typeface="Open Sans"/>
              </a:rPr>
              <a:t> </a:t>
            </a:r>
            <a:endParaRPr sz="1100" dirty="0">
              <a:solidFill>
                <a:schemeClr val="lt1"/>
              </a:solidFill>
              <a:latin typeface="Open Sans"/>
              <a:ea typeface="Open Sans"/>
              <a:cs typeface="Open Sans"/>
              <a:sym typeface="Open Sans"/>
            </a:endParaRPr>
          </a:p>
        </p:txBody>
      </p:sp>
      <p:sp>
        <p:nvSpPr>
          <p:cNvPr id="206" name="Google Shape;206;p19"/>
          <p:cNvSpPr txBox="1"/>
          <p:nvPr/>
        </p:nvSpPr>
        <p:spPr>
          <a:xfrm>
            <a:off x="126461" y="4566976"/>
            <a:ext cx="9017540" cy="307746"/>
          </a:xfrm>
          <a:prstGeom prst="rect">
            <a:avLst/>
          </a:prstGeom>
          <a:noFill/>
          <a:ln>
            <a:noFill/>
          </a:ln>
        </p:spPr>
        <p:txBody>
          <a:bodyPr spcFirstLastPara="1" wrap="square" lIns="91425" tIns="91425" rIns="91425" bIns="91425" anchor="t" anchorCtr="0">
            <a:spAutoFit/>
          </a:bodyPr>
          <a:lstStyle/>
          <a:p>
            <a:pPr lvl="0" algn="r"/>
            <a:r>
              <a:rPr lang="es-419" sz="800" i="1" dirty="0">
                <a:solidFill>
                  <a:srgbClr val="1F497D"/>
                </a:solidFill>
                <a:latin typeface="Open Sans"/>
                <a:ea typeface="Open Sans"/>
                <a:cs typeface="Open Sans"/>
                <a:sym typeface="Open Sans"/>
              </a:rPr>
              <a:t>Andrade (2013); Evans (2019);</a:t>
            </a:r>
            <a:r>
              <a:rPr lang="es-419" sz="800" i="1" dirty="0">
                <a:solidFill>
                  <a:schemeClr val="lt1"/>
                </a:solidFill>
                <a:latin typeface="Open Sans"/>
                <a:ea typeface="Open Sans"/>
                <a:cs typeface="Open Sans"/>
                <a:sym typeface="Open Sans"/>
              </a:rPr>
              <a:t> </a:t>
            </a:r>
            <a:r>
              <a:rPr lang="es-419" sz="800" i="1" dirty="0">
                <a:solidFill>
                  <a:srgbClr val="1F497D"/>
                </a:solidFill>
                <a:latin typeface="Open Sans"/>
                <a:ea typeface="Open Sans"/>
                <a:cs typeface="Open Sans"/>
                <a:sym typeface="Open Sans"/>
              </a:rPr>
              <a:t>Gaete (2017); Hoffman (2006); Linetsky et al. (2012); MacArthur et al. (2012); Matteau-Pelletier, et al. (2020); Nolen-Hoeksema, (2004); Pearson et al. (2006)</a:t>
            </a:r>
            <a:endParaRPr sz="800" i="1" dirty="0">
              <a:solidFill>
                <a:srgbClr val="1F497D"/>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2216725" y="943850"/>
            <a:ext cx="4719300" cy="66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2800"/>
              <a:t>Study Aims</a:t>
            </a:r>
            <a:endParaRPr sz="2800"/>
          </a:p>
        </p:txBody>
      </p:sp>
      <p:sp>
        <p:nvSpPr>
          <p:cNvPr id="160" name="Google Shape;160;p17"/>
          <p:cNvSpPr txBox="1"/>
          <p:nvPr/>
        </p:nvSpPr>
        <p:spPr>
          <a:xfrm>
            <a:off x="906168" y="2433209"/>
            <a:ext cx="7337400" cy="1048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419" sz="1700">
                <a:solidFill>
                  <a:srgbClr val="1D343C"/>
                </a:solidFill>
                <a:latin typeface="Open Sans"/>
                <a:ea typeface="Open Sans"/>
                <a:cs typeface="Open Sans"/>
                <a:sym typeface="Open Sans"/>
              </a:rPr>
              <a:t>To examine the associations between school socioeconomic context and recent substance use among Year 8 (Y8) and Year 10 (Y10) students and whether these associations differ by gender</a:t>
            </a:r>
            <a:endParaRPr sz="1200">
              <a:solidFill>
                <a:srgbClr val="1D343C"/>
              </a:solidFill>
              <a:latin typeface="Open Sans"/>
              <a:ea typeface="Open Sans"/>
              <a:cs typeface="Open Sans"/>
              <a:sym typeface="Open Sans"/>
            </a:endParaRPr>
          </a:p>
        </p:txBody>
      </p:sp>
      <p:pic>
        <p:nvPicPr>
          <p:cNvPr id="161" name="Google Shape;161;p17"/>
          <p:cNvPicPr preferRelativeResize="0"/>
          <p:nvPr/>
        </p:nvPicPr>
        <p:blipFill rotWithShape="1">
          <a:blip r:embed="rId3">
            <a:alphaModFix/>
          </a:blip>
          <a:srcRect l="43762" t="3752" r="43760" b="59642"/>
          <a:stretch/>
        </p:blipFill>
        <p:spPr>
          <a:xfrm rot="-5400000">
            <a:off x="3367945" y="1048999"/>
            <a:ext cx="296823" cy="629706"/>
          </a:xfrm>
          <a:prstGeom prst="rect">
            <a:avLst/>
          </a:prstGeom>
          <a:noFill/>
          <a:ln>
            <a:noFill/>
          </a:ln>
        </p:spPr>
      </p:pic>
      <p:pic>
        <p:nvPicPr>
          <p:cNvPr id="162" name="Google Shape;162;p17"/>
          <p:cNvPicPr preferRelativeResize="0"/>
          <p:nvPr/>
        </p:nvPicPr>
        <p:blipFill rotWithShape="1">
          <a:blip r:embed="rId3">
            <a:alphaModFix/>
          </a:blip>
          <a:srcRect l="44157" t="61065" r="48518" b="27305"/>
          <a:stretch/>
        </p:blipFill>
        <p:spPr>
          <a:xfrm rot="-5400000">
            <a:off x="3420584" y="1133024"/>
            <a:ext cx="174224" cy="200046"/>
          </a:xfrm>
          <a:prstGeom prst="rect">
            <a:avLst/>
          </a:prstGeom>
          <a:noFill/>
          <a:ln>
            <a:noFill/>
          </a:ln>
        </p:spPr>
      </p:pic>
      <p:pic>
        <p:nvPicPr>
          <p:cNvPr id="163" name="Google Shape;163;p17"/>
          <p:cNvPicPr preferRelativeResize="0"/>
          <p:nvPr/>
        </p:nvPicPr>
        <p:blipFill rotWithShape="1">
          <a:blip r:embed="rId3">
            <a:alphaModFix/>
          </a:blip>
          <a:srcRect l="43762" t="3752" r="43760" b="59642"/>
          <a:stretch/>
        </p:blipFill>
        <p:spPr>
          <a:xfrm rot="-5400000">
            <a:off x="5480770" y="1048999"/>
            <a:ext cx="296823" cy="629706"/>
          </a:xfrm>
          <a:prstGeom prst="rect">
            <a:avLst/>
          </a:prstGeom>
          <a:noFill/>
          <a:ln>
            <a:noFill/>
          </a:ln>
        </p:spPr>
      </p:pic>
      <p:pic>
        <p:nvPicPr>
          <p:cNvPr id="164" name="Google Shape;164;p17"/>
          <p:cNvPicPr preferRelativeResize="0"/>
          <p:nvPr/>
        </p:nvPicPr>
        <p:blipFill rotWithShape="1">
          <a:blip r:embed="rId3">
            <a:alphaModFix/>
          </a:blip>
          <a:srcRect l="44157" t="61065" r="48518" b="27305"/>
          <a:stretch/>
        </p:blipFill>
        <p:spPr>
          <a:xfrm rot="-5400000">
            <a:off x="5533409" y="1133024"/>
            <a:ext cx="174224" cy="200046"/>
          </a:xfrm>
          <a:prstGeom prst="rect">
            <a:avLst/>
          </a:prstGeom>
          <a:noFill/>
          <a:ln>
            <a:noFill/>
          </a:ln>
        </p:spPr>
      </p:pic>
      <p:pic>
        <p:nvPicPr>
          <p:cNvPr id="165" name="Google Shape;165;p17"/>
          <p:cNvPicPr preferRelativeResize="0"/>
          <p:nvPr/>
        </p:nvPicPr>
        <p:blipFill rotWithShape="1">
          <a:blip r:embed="rId3">
            <a:alphaModFix/>
          </a:blip>
          <a:srcRect l="43762" t="3752" r="43760" b="59642"/>
          <a:stretch/>
        </p:blipFill>
        <p:spPr>
          <a:xfrm rot="-5400000">
            <a:off x="4427965" y="3516824"/>
            <a:ext cx="296823" cy="629706"/>
          </a:xfrm>
          <a:prstGeom prst="rect">
            <a:avLst/>
          </a:prstGeom>
          <a:noFill/>
          <a:ln>
            <a:noFill/>
          </a:ln>
        </p:spPr>
      </p:pic>
      <p:pic>
        <p:nvPicPr>
          <p:cNvPr id="166" name="Google Shape;166;p17"/>
          <p:cNvPicPr preferRelativeResize="0"/>
          <p:nvPr/>
        </p:nvPicPr>
        <p:blipFill rotWithShape="1">
          <a:blip r:embed="rId3">
            <a:alphaModFix/>
          </a:blip>
          <a:srcRect l="44157" t="61065" r="48518" b="27305"/>
          <a:stretch/>
        </p:blipFill>
        <p:spPr>
          <a:xfrm rot="-5400000">
            <a:off x="4471941" y="3600865"/>
            <a:ext cx="174224" cy="2000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0"/>
          <p:cNvSpPr txBox="1"/>
          <p:nvPr/>
        </p:nvSpPr>
        <p:spPr>
          <a:xfrm>
            <a:off x="1997689" y="2277291"/>
            <a:ext cx="5148600" cy="2701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Background</a:t>
            </a:r>
            <a:endParaRPr sz="1700" b="1" dirty="0">
              <a:solidFill>
                <a:srgbClr val="1D343C"/>
              </a:solidFill>
              <a:latin typeface="Open Sans"/>
              <a:ea typeface="Open Sans"/>
              <a:cs typeface="Open Sans"/>
              <a:sym typeface="Open Sans"/>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Literature review</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Study aims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b="1" dirty="0">
                <a:solidFill>
                  <a:srgbClr val="1D343C"/>
                </a:solidFill>
                <a:latin typeface="Open Sans"/>
                <a:ea typeface="Open Sans"/>
                <a:cs typeface="Open Sans"/>
                <a:sym typeface="Open Sans"/>
              </a:rPr>
              <a:t>Research methods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r>
              <a:rPr lang="es-419" sz="1700" dirty="0">
                <a:solidFill>
                  <a:srgbClr val="1D343C"/>
                </a:solidFill>
                <a:latin typeface="Open Sans Light"/>
                <a:ea typeface="Open Sans Light"/>
                <a:cs typeface="Open Sans Light"/>
                <a:sym typeface="Open Sans Light"/>
              </a:rPr>
              <a:t>Results</a:t>
            </a:r>
            <a:endParaRPr sz="1700" dirty="0">
              <a:solidFill>
                <a:srgbClr val="1D343C"/>
              </a:solidFill>
              <a:latin typeface="Open Sans Light"/>
              <a:ea typeface="Open Sans Light"/>
              <a:cs typeface="Open Sans Light"/>
              <a:sym typeface="Open Sans Light"/>
            </a:endParaRPr>
          </a:p>
          <a:p>
            <a:pPr marL="0" lvl="0" indent="0" algn="ctr" rtl="0">
              <a:lnSpc>
                <a:spcPct val="150000"/>
              </a:lnSpc>
              <a:spcBef>
                <a:spcPts val="0"/>
              </a:spcBef>
              <a:spcAft>
                <a:spcPts val="0"/>
              </a:spcAft>
              <a:buNone/>
            </a:pPr>
            <a:endParaRPr sz="3600" dirty="0">
              <a:solidFill>
                <a:srgbClr val="1D343C"/>
              </a:solidFill>
              <a:latin typeface="Caveat"/>
              <a:ea typeface="Caveat"/>
              <a:cs typeface="Caveat"/>
              <a:sym typeface="Caveat"/>
            </a:endParaRPr>
          </a:p>
        </p:txBody>
      </p:sp>
      <p:pic>
        <p:nvPicPr>
          <p:cNvPr id="212" name="Google Shape;212;p20"/>
          <p:cNvPicPr preferRelativeResize="0"/>
          <p:nvPr/>
        </p:nvPicPr>
        <p:blipFill rotWithShape="1">
          <a:blip r:embed="rId3">
            <a:alphaModFix/>
          </a:blip>
          <a:srcRect l="67486" t="3506" r="7558" b="59887"/>
          <a:stretch/>
        </p:blipFill>
        <p:spPr>
          <a:xfrm rot="-5400000">
            <a:off x="2910768" y="3439297"/>
            <a:ext cx="593654" cy="629706"/>
          </a:xfrm>
          <a:prstGeom prst="rect">
            <a:avLst/>
          </a:prstGeom>
          <a:noFill/>
          <a:ln>
            <a:noFill/>
          </a:ln>
        </p:spPr>
      </p:pic>
      <p:sp>
        <p:nvSpPr>
          <p:cNvPr id="213" name="Google Shape;213;p20"/>
          <p:cNvSpPr txBox="1">
            <a:spLocks noGrp="1"/>
          </p:cNvSpPr>
          <p:nvPr>
            <p:ph type="title"/>
          </p:nvPr>
        </p:nvSpPr>
        <p:spPr>
          <a:xfrm>
            <a:off x="0" y="1424766"/>
            <a:ext cx="9144000" cy="57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5400"/>
              <a:t>Outline</a:t>
            </a:r>
            <a:endParaRPr sz="5400"/>
          </a:p>
        </p:txBody>
      </p:sp>
      <p:cxnSp>
        <p:nvCxnSpPr>
          <p:cNvPr id="214" name="Google Shape;214;p20"/>
          <p:cNvCxnSpPr/>
          <p:nvPr/>
        </p:nvCxnSpPr>
        <p:spPr>
          <a:xfrm>
            <a:off x="2060850" y="3560557"/>
            <a:ext cx="5022300" cy="0"/>
          </a:xfrm>
          <a:prstGeom prst="straightConnector1">
            <a:avLst/>
          </a:prstGeom>
          <a:noFill/>
          <a:ln w="19050" cap="flat" cmpd="sng">
            <a:solidFill>
              <a:schemeClr val="dk1"/>
            </a:solidFill>
            <a:prstDash val="solid"/>
            <a:round/>
            <a:headEnd type="none" w="med" len="med"/>
            <a:tailEnd type="none" w="med" len="med"/>
          </a:ln>
        </p:spPr>
      </p:cxnSp>
      <p:cxnSp>
        <p:nvCxnSpPr>
          <p:cNvPr id="215" name="Google Shape;215;p20"/>
          <p:cNvCxnSpPr/>
          <p:nvPr/>
        </p:nvCxnSpPr>
        <p:spPr>
          <a:xfrm>
            <a:off x="2060850" y="3928317"/>
            <a:ext cx="5022300" cy="0"/>
          </a:xfrm>
          <a:prstGeom prst="straightConnector1">
            <a:avLst/>
          </a:prstGeom>
          <a:noFill/>
          <a:ln w="19050" cap="flat" cmpd="sng">
            <a:solidFill>
              <a:schemeClr val="dk1"/>
            </a:solidFill>
            <a:prstDash val="solid"/>
            <a:round/>
            <a:headEnd type="none" w="med" len="med"/>
            <a:tailEnd type="none" w="med" len="med"/>
          </a:ln>
        </p:spPr>
      </p:cxnSp>
      <p:pic>
        <p:nvPicPr>
          <p:cNvPr id="216" name="Google Shape;216;p20"/>
          <p:cNvPicPr preferRelativeResize="0"/>
          <p:nvPr/>
        </p:nvPicPr>
        <p:blipFill rotWithShape="1">
          <a:blip r:embed="rId3">
            <a:alphaModFix/>
          </a:blip>
          <a:srcRect l="67486" t="3506" r="7558" b="59887"/>
          <a:stretch/>
        </p:blipFill>
        <p:spPr>
          <a:xfrm rot="-5400000">
            <a:off x="5639643" y="3439297"/>
            <a:ext cx="593654" cy="629706"/>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03979D"/>
      </a:dk1>
      <a:lt1>
        <a:srgbClr val="FFFFFF"/>
      </a:lt1>
      <a:dk2>
        <a:srgbClr val="424242"/>
      </a:dk2>
      <a:lt2>
        <a:srgbClr val="03979D"/>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2840</Words>
  <Application>Microsoft Macintosh PowerPoint</Application>
  <PresentationFormat>On-screen Show (16:9)</PresentationFormat>
  <Paragraphs>226</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Roboto Medium</vt:lpstr>
      <vt:lpstr>Roboto Mono Thin</vt:lpstr>
      <vt:lpstr>Times New Roman</vt:lpstr>
      <vt:lpstr>Roboto Thin</vt:lpstr>
      <vt:lpstr>Open Sans Light</vt:lpstr>
      <vt:lpstr>Open Sans ExtraBold</vt:lpstr>
      <vt:lpstr>Arial</vt:lpstr>
      <vt:lpstr>Roboto</vt:lpstr>
      <vt:lpstr>Caveat</vt:lpstr>
      <vt:lpstr>Open Sans</vt:lpstr>
      <vt:lpstr>Material</vt:lpstr>
      <vt:lpstr>School socioeconomic context and  recent adolescent substance use in Chile:  Who is at higher risk?</vt:lpstr>
      <vt:lpstr>Outline</vt:lpstr>
      <vt:lpstr>Adolescent Substance use in Chile (SENDA,2020)</vt:lpstr>
      <vt:lpstr>School socioeconomic segregation in Chile</vt:lpstr>
      <vt:lpstr>Outline</vt:lpstr>
      <vt:lpstr>School socioeconomic context and adolescent substance use</vt:lpstr>
      <vt:lpstr>Substance use and gender</vt:lpstr>
      <vt:lpstr>Study Aims</vt:lpstr>
      <vt:lpstr>Outline</vt:lpstr>
      <vt:lpstr>Research methods</vt:lpstr>
      <vt:lpstr>Variables</vt:lpstr>
      <vt:lpstr>Analytical plan </vt:lpstr>
      <vt:lpstr>Outline</vt:lpstr>
      <vt:lpstr>Substance use by school year</vt:lpstr>
      <vt:lpstr>School SES and recent alcohol use</vt:lpstr>
      <vt:lpstr>School SES and recent smoking</vt:lpstr>
      <vt:lpstr>School SES and recent marijuana use</vt:lpstr>
      <vt:lpstr>Conclusions </vt:lpstr>
      <vt:lpstr>Conclusions </vt:lpstr>
      <vt:lpstr>Conclusions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socioeconomic context and  recent adolescent substance use in Chile:  Who is at higher risk?</dc:title>
  <cp:lastModifiedBy>Roman Mella, Maria</cp:lastModifiedBy>
  <cp:revision>30</cp:revision>
  <dcterms:modified xsi:type="dcterms:W3CDTF">2022-09-13T07:03:54Z</dcterms:modified>
</cp:coreProperties>
</file>